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m Jess" initials="TJ" lastIdx="9" clrIdx="0">
    <p:extLst>
      <p:ext uri="{19B8F6BF-5375-455C-9EA6-DF929625EA0E}">
        <p15:presenceInfo xmlns:p15="http://schemas.microsoft.com/office/powerpoint/2012/main" userId="637fe75a9537456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98C6"/>
    <a:srgbClr val="294E56"/>
    <a:srgbClr val="EAF1F5"/>
    <a:srgbClr val="DDE9EE"/>
    <a:srgbClr val="C5D9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1660" autoAdjust="0"/>
  </p:normalViewPr>
  <p:slideViewPr>
    <p:cSldViewPr snapToGrid="0">
      <p:cViewPr>
        <p:scale>
          <a:sx n="50" d="100"/>
          <a:sy n="50" d="100"/>
        </p:scale>
        <p:origin x="1284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652CD3-37D2-4E6F-984B-1603020A2EDC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372E528-CA52-4DC9-88F1-26DF47689D97}">
      <dgm:prSet phldrT="[Text]" custT="1"/>
      <dgm:spPr/>
      <dgm:t>
        <a:bodyPr/>
        <a:lstStyle/>
        <a:p>
          <a:r>
            <a:rPr lang="en-GB" sz="2300" b="1" dirty="0">
              <a:solidFill>
                <a:schemeClr val="bg1"/>
              </a:solidFill>
            </a:rPr>
            <a:t>European leadership</a:t>
          </a:r>
          <a:endParaRPr lang="en-GB" sz="2300" dirty="0">
            <a:solidFill>
              <a:schemeClr val="bg1"/>
            </a:solidFill>
          </a:endParaRPr>
        </a:p>
      </dgm:t>
    </dgm:pt>
    <dgm:pt modelId="{0971E042-D362-4443-AEBE-EBA69059ADB1}" type="parTrans" cxnId="{00A1475A-48AE-4CFF-95CC-BE6F6A70D7CE}">
      <dgm:prSet/>
      <dgm:spPr/>
      <dgm:t>
        <a:bodyPr/>
        <a:lstStyle/>
        <a:p>
          <a:endParaRPr lang="en-GB"/>
        </a:p>
      </dgm:t>
    </dgm:pt>
    <dgm:pt modelId="{9F85C75D-0EFC-4AD4-8339-920F3C9AAD5F}" type="sibTrans" cxnId="{00A1475A-48AE-4CFF-95CC-BE6F6A70D7CE}">
      <dgm:prSet/>
      <dgm:spPr/>
      <dgm:t>
        <a:bodyPr/>
        <a:lstStyle/>
        <a:p>
          <a:endParaRPr lang="en-GB"/>
        </a:p>
      </dgm:t>
    </dgm:pt>
    <dgm:pt modelId="{040208C3-3E0B-475A-8F0C-C935B032B10D}">
      <dgm:prSet phldrT="[Text]"/>
      <dgm:spPr>
        <a:solidFill>
          <a:srgbClr val="7998C6"/>
        </a:solidFill>
      </dgm:spPr>
      <dgm:t>
        <a:bodyPr/>
        <a:lstStyle/>
        <a:p>
          <a:r>
            <a:rPr lang="en-GB" dirty="0"/>
            <a:t>European Investment Bank fossil phase out</a:t>
          </a:r>
        </a:p>
      </dgm:t>
    </dgm:pt>
    <dgm:pt modelId="{4B24239D-994F-4B1B-8570-B2E2F58A83C9}" type="parTrans" cxnId="{E11C2C0D-48BF-4AB8-B21C-D7965E0DD1D3}">
      <dgm:prSet/>
      <dgm:spPr/>
      <dgm:t>
        <a:bodyPr/>
        <a:lstStyle/>
        <a:p>
          <a:endParaRPr lang="en-GB"/>
        </a:p>
      </dgm:t>
    </dgm:pt>
    <dgm:pt modelId="{43006419-CE1A-4193-B1EC-EE072E6E6DF2}" type="sibTrans" cxnId="{E11C2C0D-48BF-4AB8-B21C-D7965E0DD1D3}">
      <dgm:prSet/>
      <dgm:spPr/>
      <dgm:t>
        <a:bodyPr/>
        <a:lstStyle/>
        <a:p>
          <a:endParaRPr lang="en-GB"/>
        </a:p>
      </dgm:t>
    </dgm:pt>
    <dgm:pt modelId="{72AB62A1-CE54-43E8-A8D0-67F2E39C29E6}">
      <dgm:prSet phldrT="[Text]"/>
      <dgm:spPr>
        <a:solidFill>
          <a:srgbClr val="7998C6"/>
        </a:solidFill>
      </dgm:spPr>
      <dgm:t>
        <a:bodyPr/>
        <a:lstStyle/>
        <a:p>
          <a:r>
            <a:rPr lang="en-GB" dirty="0"/>
            <a:t>International platform on sustainable finance (Co-led with China)</a:t>
          </a:r>
        </a:p>
      </dgm:t>
    </dgm:pt>
    <dgm:pt modelId="{6BA3619D-9831-4A27-81C1-87AD91CE78A9}" type="parTrans" cxnId="{B94F07D0-B370-4A02-9DA5-4FECFA9E810E}">
      <dgm:prSet/>
      <dgm:spPr/>
      <dgm:t>
        <a:bodyPr/>
        <a:lstStyle/>
        <a:p>
          <a:endParaRPr lang="en-GB"/>
        </a:p>
      </dgm:t>
    </dgm:pt>
    <dgm:pt modelId="{DAF2C6DE-3448-41F3-A055-0C7A58DCBDDD}" type="sibTrans" cxnId="{B94F07D0-B370-4A02-9DA5-4FECFA9E810E}">
      <dgm:prSet/>
      <dgm:spPr/>
      <dgm:t>
        <a:bodyPr/>
        <a:lstStyle/>
        <a:p>
          <a:endParaRPr lang="en-GB"/>
        </a:p>
      </dgm:t>
    </dgm:pt>
    <dgm:pt modelId="{B9A1F0D8-1EFE-463F-BA57-A21D1E224901}">
      <dgm:prSet phldrT="[Text]"/>
      <dgm:spPr>
        <a:solidFill>
          <a:srgbClr val="7998C6"/>
        </a:solidFill>
      </dgm:spPr>
      <dgm:t>
        <a:bodyPr/>
        <a:lstStyle/>
        <a:p>
          <a:r>
            <a:rPr lang="en-GB" dirty="0"/>
            <a:t>Leadership by Europe’s Central Banks</a:t>
          </a:r>
        </a:p>
      </dgm:t>
    </dgm:pt>
    <dgm:pt modelId="{17F6FE44-E56E-4223-A424-629A28CE47F1}" type="parTrans" cxnId="{128A6768-C2EA-4155-B6A7-D4D83FDA7AF1}">
      <dgm:prSet/>
      <dgm:spPr/>
      <dgm:t>
        <a:bodyPr/>
        <a:lstStyle/>
        <a:p>
          <a:endParaRPr lang="en-GB"/>
        </a:p>
      </dgm:t>
    </dgm:pt>
    <dgm:pt modelId="{97CC032C-F2E9-4C1C-808F-C1FF49C324FD}" type="sibTrans" cxnId="{128A6768-C2EA-4155-B6A7-D4D83FDA7AF1}">
      <dgm:prSet/>
      <dgm:spPr/>
      <dgm:t>
        <a:bodyPr/>
        <a:lstStyle/>
        <a:p>
          <a:endParaRPr lang="en-GB"/>
        </a:p>
      </dgm:t>
    </dgm:pt>
    <dgm:pt modelId="{6CA86E4C-6A7F-41BA-93CD-11CB45E93A82}">
      <dgm:prSet phldrT="[Text]"/>
      <dgm:spPr>
        <a:solidFill>
          <a:srgbClr val="7998C6"/>
        </a:solidFill>
      </dgm:spPr>
      <dgm:t>
        <a:bodyPr/>
        <a:lstStyle/>
        <a:p>
          <a:r>
            <a:rPr lang="en-GB" dirty="0"/>
            <a:t>Implementation of G20 TCFD – Climate-</a:t>
          </a:r>
          <a:r>
            <a:rPr lang="en-GB" dirty="0" err="1"/>
            <a:t>rel</a:t>
          </a:r>
          <a:r>
            <a:rPr lang="en-US" b="0" i="0" u="none" dirty="0" err="1"/>
            <a:t>ated</a:t>
          </a:r>
          <a:r>
            <a:rPr lang="en-US" b="0" i="0" u="none" dirty="0"/>
            <a:t> Financial Disclosures </a:t>
          </a:r>
          <a:endParaRPr lang="en-GB" dirty="0"/>
        </a:p>
      </dgm:t>
    </dgm:pt>
    <dgm:pt modelId="{1CBDD2E0-EB8D-47FE-8101-ECA2315E6110}" type="parTrans" cxnId="{BF9BBC18-634E-41B1-9E61-6A0A149DE256}">
      <dgm:prSet/>
      <dgm:spPr/>
      <dgm:t>
        <a:bodyPr/>
        <a:lstStyle/>
        <a:p>
          <a:endParaRPr lang="en-GB"/>
        </a:p>
      </dgm:t>
    </dgm:pt>
    <dgm:pt modelId="{92832ED4-3F9B-4B7E-BEF9-52EBF049A6A7}" type="sibTrans" cxnId="{BF9BBC18-634E-41B1-9E61-6A0A149DE256}">
      <dgm:prSet/>
      <dgm:spPr/>
      <dgm:t>
        <a:bodyPr/>
        <a:lstStyle/>
        <a:p>
          <a:endParaRPr lang="en-GB"/>
        </a:p>
      </dgm:t>
    </dgm:pt>
    <dgm:pt modelId="{68D7E696-B877-4A6A-9379-030002D8A571}">
      <dgm:prSet phldrT="[Text]"/>
      <dgm:spPr>
        <a:solidFill>
          <a:srgbClr val="7998C6"/>
        </a:solidFill>
      </dgm:spPr>
      <dgm:t>
        <a:bodyPr/>
        <a:lstStyle/>
        <a:p>
          <a:r>
            <a:rPr lang="en-GB" dirty="0"/>
            <a:t>European Green Deal Investment Plan + Next </a:t>
          </a:r>
          <a:r>
            <a:rPr lang="en-GB" dirty="0" err="1"/>
            <a:t>GenerationEU</a:t>
          </a:r>
          <a:r>
            <a:rPr lang="en-GB" dirty="0"/>
            <a:t> </a:t>
          </a:r>
        </a:p>
      </dgm:t>
    </dgm:pt>
    <dgm:pt modelId="{155CD6DB-3E79-4E49-971A-BD24EE41C1B3}" type="parTrans" cxnId="{A4307EED-BAC0-45AE-BCD8-D7909866CAAE}">
      <dgm:prSet/>
      <dgm:spPr/>
      <dgm:t>
        <a:bodyPr/>
        <a:lstStyle/>
        <a:p>
          <a:endParaRPr lang="en-GB"/>
        </a:p>
      </dgm:t>
    </dgm:pt>
    <dgm:pt modelId="{DA1C1DFB-1A72-45CF-82D4-C19EBFBF87ED}" type="sibTrans" cxnId="{A4307EED-BAC0-45AE-BCD8-D7909866CAAE}">
      <dgm:prSet/>
      <dgm:spPr/>
      <dgm:t>
        <a:bodyPr/>
        <a:lstStyle/>
        <a:p>
          <a:endParaRPr lang="en-GB"/>
        </a:p>
      </dgm:t>
    </dgm:pt>
    <dgm:pt modelId="{CAB0E752-E6F0-481F-AF5A-C2184AB2B9AC}">
      <dgm:prSet phldrT="[Text]"/>
      <dgm:spPr>
        <a:solidFill>
          <a:srgbClr val="7998C6"/>
        </a:solidFill>
      </dgm:spPr>
      <dgm:t>
        <a:bodyPr/>
        <a:lstStyle/>
        <a:p>
          <a:r>
            <a:rPr lang="en-GB" dirty="0"/>
            <a:t>Policy and regulatory initiatives</a:t>
          </a:r>
        </a:p>
      </dgm:t>
    </dgm:pt>
    <dgm:pt modelId="{AF31AC2E-C4F0-44C2-B7BC-2D147EA584C5}" type="parTrans" cxnId="{B98C2CCC-26D2-4B2F-B6FE-0E33B2F6CB07}">
      <dgm:prSet/>
      <dgm:spPr/>
      <dgm:t>
        <a:bodyPr/>
        <a:lstStyle/>
        <a:p>
          <a:endParaRPr lang="en-GB"/>
        </a:p>
      </dgm:t>
    </dgm:pt>
    <dgm:pt modelId="{85A13025-0E8B-457E-BC9D-4E1A9C09FED7}" type="sibTrans" cxnId="{B98C2CCC-26D2-4B2F-B6FE-0E33B2F6CB07}">
      <dgm:prSet/>
      <dgm:spPr/>
      <dgm:t>
        <a:bodyPr/>
        <a:lstStyle/>
        <a:p>
          <a:endParaRPr lang="en-GB"/>
        </a:p>
      </dgm:t>
    </dgm:pt>
    <dgm:pt modelId="{4E5DB604-573E-4786-988D-1DE2A365ED92}" type="pres">
      <dgm:prSet presAssocID="{2E652CD3-37D2-4E6F-984B-1603020A2ED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9C6B8DB0-D88B-49CC-AA1E-9915630BE781}" type="pres">
      <dgm:prSet presAssocID="{6372E528-CA52-4DC9-88F1-26DF47689D97}" presName="Parent" presStyleLbl="node0" presStyleIdx="0" presStyleCnt="1">
        <dgm:presLayoutVars>
          <dgm:chMax val="6"/>
          <dgm:chPref val="6"/>
        </dgm:presLayoutVars>
      </dgm:prSet>
      <dgm:spPr/>
    </dgm:pt>
    <dgm:pt modelId="{8A188B65-6731-427F-97B2-A993F770FA9E}" type="pres">
      <dgm:prSet presAssocID="{CAB0E752-E6F0-481F-AF5A-C2184AB2B9AC}" presName="Accent1" presStyleCnt="0"/>
      <dgm:spPr/>
    </dgm:pt>
    <dgm:pt modelId="{DFC197C0-6A44-4F70-A4C4-897C1456E9AB}" type="pres">
      <dgm:prSet presAssocID="{CAB0E752-E6F0-481F-AF5A-C2184AB2B9AC}" presName="Accent" presStyleLbl="bgShp" presStyleIdx="0" presStyleCnt="6"/>
      <dgm:spPr/>
    </dgm:pt>
    <dgm:pt modelId="{6329FB7C-C987-4822-BBA5-1D9E58B77A5B}" type="pres">
      <dgm:prSet presAssocID="{CAB0E752-E6F0-481F-AF5A-C2184AB2B9AC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F32CDA10-9E73-4C1C-A4F3-CB03A994FBCE}" type="pres">
      <dgm:prSet presAssocID="{040208C3-3E0B-475A-8F0C-C935B032B10D}" presName="Accent2" presStyleCnt="0"/>
      <dgm:spPr/>
    </dgm:pt>
    <dgm:pt modelId="{50302A1D-BF50-4497-ABB7-0262AF909768}" type="pres">
      <dgm:prSet presAssocID="{040208C3-3E0B-475A-8F0C-C935B032B10D}" presName="Accent" presStyleLbl="bgShp" presStyleIdx="1" presStyleCnt="6"/>
      <dgm:spPr/>
    </dgm:pt>
    <dgm:pt modelId="{FA07654E-4177-48DE-87A2-3D003CC0E970}" type="pres">
      <dgm:prSet presAssocID="{040208C3-3E0B-475A-8F0C-C935B032B10D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46CF1BEB-B7C2-4FD4-8D0E-B807DD910580}" type="pres">
      <dgm:prSet presAssocID="{72AB62A1-CE54-43E8-A8D0-67F2E39C29E6}" presName="Accent3" presStyleCnt="0"/>
      <dgm:spPr/>
    </dgm:pt>
    <dgm:pt modelId="{571A132A-2F62-45EC-BAF6-63ADDB2374EC}" type="pres">
      <dgm:prSet presAssocID="{72AB62A1-CE54-43E8-A8D0-67F2E39C29E6}" presName="Accent" presStyleLbl="bgShp" presStyleIdx="2" presStyleCnt="6"/>
      <dgm:spPr/>
    </dgm:pt>
    <dgm:pt modelId="{5F78417B-E5DF-4196-9446-31BE7D63A31F}" type="pres">
      <dgm:prSet presAssocID="{72AB62A1-CE54-43E8-A8D0-67F2E39C29E6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B8264FD4-8491-4C0D-AC21-636B43A17583}" type="pres">
      <dgm:prSet presAssocID="{B9A1F0D8-1EFE-463F-BA57-A21D1E224901}" presName="Accent4" presStyleCnt="0"/>
      <dgm:spPr/>
    </dgm:pt>
    <dgm:pt modelId="{D26EB6A2-D676-406E-BC41-DAF4A161EE82}" type="pres">
      <dgm:prSet presAssocID="{B9A1F0D8-1EFE-463F-BA57-A21D1E224901}" presName="Accent" presStyleLbl="bgShp" presStyleIdx="3" presStyleCnt="6"/>
      <dgm:spPr/>
    </dgm:pt>
    <dgm:pt modelId="{B90993E8-6E7E-4D65-A6E0-F9A4C0802AD3}" type="pres">
      <dgm:prSet presAssocID="{B9A1F0D8-1EFE-463F-BA57-A21D1E224901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D702E1FB-8AE3-43AD-A213-40A7C8B89DC7}" type="pres">
      <dgm:prSet presAssocID="{6CA86E4C-6A7F-41BA-93CD-11CB45E93A82}" presName="Accent5" presStyleCnt="0"/>
      <dgm:spPr/>
    </dgm:pt>
    <dgm:pt modelId="{A0A55516-C50D-4466-AB91-6E1098C7C20F}" type="pres">
      <dgm:prSet presAssocID="{6CA86E4C-6A7F-41BA-93CD-11CB45E93A82}" presName="Accent" presStyleLbl="bgShp" presStyleIdx="4" presStyleCnt="6"/>
      <dgm:spPr/>
    </dgm:pt>
    <dgm:pt modelId="{00FC9CA8-E5C0-475F-B56C-052765876D1E}" type="pres">
      <dgm:prSet presAssocID="{6CA86E4C-6A7F-41BA-93CD-11CB45E93A82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B48C3EF6-E2E6-4A41-83C8-69E07BE4DB4F}" type="pres">
      <dgm:prSet presAssocID="{68D7E696-B877-4A6A-9379-030002D8A571}" presName="Accent6" presStyleCnt="0"/>
      <dgm:spPr/>
    </dgm:pt>
    <dgm:pt modelId="{24BE417D-5662-4387-8DF4-B1DBA998A059}" type="pres">
      <dgm:prSet presAssocID="{68D7E696-B877-4A6A-9379-030002D8A571}" presName="Accent" presStyleLbl="bgShp" presStyleIdx="5" presStyleCnt="6"/>
      <dgm:spPr/>
    </dgm:pt>
    <dgm:pt modelId="{0F989BDE-1484-41FB-BC59-CB9032C16132}" type="pres">
      <dgm:prSet presAssocID="{68D7E696-B877-4A6A-9379-030002D8A571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E11C2C0D-48BF-4AB8-B21C-D7965E0DD1D3}" srcId="{6372E528-CA52-4DC9-88F1-26DF47689D97}" destId="{040208C3-3E0B-475A-8F0C-C935B032B10D}" srcOrd="1" destOrd="0" parTransId="{4B24239D-994F-4B1B-8570-B2E2F58A83C9}" sibTransId="{43006419-CE1A-4193-B1EC-EE072E6E6DF2}"/>
    <dgm:cxn modelId="{8F696215-29E6-4989-A89A-2100D483A798}" type="presOf" srcId="{68D7E696-B877-4A6A-9379-030002D8A571}" destId="{0F989BDE-1484-41FB-BC59-CB9032C16132}" srcOrd="0" destOrd="0" presId="urn:microsoft.com/office/officeart/2011/layout/HexagonRadial"/>
    <dgm:cxn modelId="{59761C17-7C8B-4BFE-BD5A-95E75824C0EE}" type="presOf" srcId="{040208C3-3E0B-475A-8F0C-C935B032B10D}" destId="{FA07654E-4177-48DE-87A2-3D003CC0E970}" srcOrd="0" destOrd="0" presId="urn:microsoft.com/office/officeart/2011/layout/HexagonRadial"/>
    <dgm:cxn modelId="{BF9BBC18-634E-41B1-9E61-6A0A149DE256}" srcId="{6372E528-CA52-4DC9-88F1-26DF47689D97}" destId="{6CA86E4C-6A7F-41BA-93CD-11CB45E93A82}" srcOrd="4" destOrd="0" parTransId="{1CBDD2E0-EB8D-47FE-8101-ECA2315E6110}" sibTransId="{92832ED4-3F9B-4B7E-BEF9-52EBF049A6A7}"/>
    <dgm:cxn modelId="{AD33D235-EF5C-4B97-94B8-3D00CCCD63DB}" type="presOf" srcId="{72AB62A1-CE54-43E8-A8D0-67F2E39C29E6}" destId="{5F78417B-E5DF-4196-9446-31BE7D63A31F}" srcOrd="0" destOrd="0" presId="urn:microsoft.com/office/officeart/2011/layout/HexagonRadial"/>
    <dgm:cxn modelId="{128A6768-C2EA-4155-B6A7-D4D83FDA7AF1}" srcId="{6372E528-CA52-4DC9-88F1-26DF47689D97}" destId="{B9A1F0D8-1EFE-463F-BA57-A21D1E224901}" srcOrd="3" destOrd="0" parTransId="{17F6FE44-E56E-4223-A424-629A28CE47F1}" sibTransId="{97CC032C-F2E9-4C1C-808F-C1FF49C324FD}"/>
    <dgm:cxn modelId="{7D70E555-F84E-4993-8A05-CCB5EFCF863A}" type="presOf" srcId="{2E652CD3-37D2-4E6F-984B-1603020A2EDC}" destId="{4E5DB604-573E-4786-988D-1DE2A365ED92}" srcOrd="0" destOrd="0" presId="urn:microsoft.com/office/officeart/2011/layout/HexagonRadial"/>
    <dgm:cxn modelId="{00A1475A-48AE-4CFF-95CC-BE6F6A70D7CE}" srcId="{2E652CD3-37D2-4E6F-984B-1603020A2EDC}" destId="{6372E528-CA52-4DC9-88F1-26DF47689D97}" srcOrd="0" destOrd="0" parTransId="{0971E042-D362-4443-AEBE-EBA69059ADB1}" sibTransId="{9F85C75D-0EFC-4AD4-8339-920F3C9AAD5F}"/>
    <dgm:cxn modelId="{C3A3F792-D0CB-4AD5-AB65-3DEA425C39F9}" type="presOf" srcId="{6372E528-CA52-4DC9-88F1-26DF47689D97}" destId="{9C6B8DB0-D88B-49CC-AA1E-9915630BE781}" srcOrd="0" destOrd="0" presId="urn:microsoft.com/office/officeart/2011/layout/HexagonRadial"/>
    <dgm:cxn modelId="{58474994-EEA2-46B6-8FD9-541B89A6160A}" type="presOf" srcId="{CAB0E752-E6F0-481F-AF5A-C2184AB2B9AC}" destId="{6329FB7C-C987-4822-BBA5-1D9E58B77A5B}" srcOrd="0" destOrd="0" presId="urn:microsoft.com/office/officeart/2011/layout/HexagonRadial"/>
    <dgm:cxn modelId="{3CDAF79F-3A9F-4C5E-9DF2-4B5E270F0A2B}" type="presOf" srcId="{6CA86E4C-6A7F-41BA-93CD-11CB45E93A82}" destId="{00FC9CA8-E5C0-475F-B56C-052765876D1E}" srcOrd="0" destOrd="0" presId="urn:microsoft.com/office/officeart/2011/layout/HexagonRadial"/>
    <dgm:cxn modelId="{B98C2CCC-26D2-4B2F-B6FE-0E33B2F6CB07}" srcId="{6372E528-CA52-4DC9-88F1-26DF47689D97}" destId="{CAB0E752-E6F0-481F-AF5A-C2184AB2B9AC}" srcOrd="0" destOrd="0" parTransId="{AF31AC2E-C4F0-44C2-B7BC-2D147EA584C5}" sibTransId="{85A13025-0E8B-457E-BC9D-4E1A9C09FED7}"/>
    <dgm:cxn modelId="{B94F07D0-B370-4A02-9DA5-4FECFA9E810E}" srcId="{6372E528-CA52-4DC9-88F1-26DF47689D97}" destId="{72AB62A1-CE54-43E8-A8D0-67F2E39C29E6}" srcOrd="2" destOrd="0" parTransId="{6BA3619D-9831-4A27-81C1-87AD91CE78A9}" sibTransId="{DAF2C6DE-3448-41F3-A055-0C7A58DCBDDD}"/>
    <dgm:cxn modelId="{EB7DBAE1-E4A3-467D-8C15-ADE1B3245C4C}" type="presOf" srcId="{B9A1F0D8-1EFE-463F-BA57-A21D1E224901}" destId="{B90993E8-6E7E-4D65-A6E0-F9A4C0802AD3}" srcOrd="0" destOrd="0" presId="urn:microsoft.com/office/officeart/2011/layout/HexagonRadial"/>
    <dgm:cxn modelId="{A4307EED-BAC0-45AE-BCD8-D7909866CAAE}" srcId="{6372E528-CA52-4DC9-88F1-26DF47689D97}" destId="{68D7E696-B877-4A6A-9379-030002D8A571}" srcOrd="5" destOrd="0" parTransId="{155CD6DB-3E79-4E49-971A-BD24EE41C1B3}" sibTransId="{DA1C1DFB-1A72-45CF-82D4-C19EBFBF87ED}"/>
    <dgm:cxn modelId="{C67215BF-8E96-49E9-A125-9B88E82BD664}" type="presParOf" srcId="{4E5DB604-573E-4786-988D-1DE2A365ED92}" destId="{9C6B8DB0-D88B-49CC-AA1E-9915630BE781}" srcOrd="0" destOrd="0" presId="urn:microsoft.com/office/officeart/2011/layout/HexagonRadial"/>
    <dgm:cxn modelId="{3CE0BF6C-73CE-4673-B510-24BC36567CE5}" type="presParOf" srcId="{4E5DB604-573E-4786-988D-1DE2A365ED92}" destId="{8A188B65-6731-427F-97B2-A993F770FA9E}" srcOrd="1" destOrd="0" presId="urn:microsoft.com/office/officeart/2011/layout/HexagonRadial"/>
    <dgm:cxn modelId="{74FC16E5-25EA-4BCA-93AA-23804A86A801}" type="presParOf" srcId="{8A188B65-6731-427F-97B2-A993F770FA9E}" destId="{DFC197C0-6A44-4F70-A4C4-897C1456E9AB}" srcOrd="0" destOrd="0" presId="urn:microsoft.com/office/officeart/2011/layout/HexagonRadial"/>
    <dgm:cxn modelId="{DC0543C3-0AE8-48F0-B205-39C7412E25CD}" type="presParOf" srcId="{4E5DB604-573E-4786-988D-1DE2A365ED92}" destId="{6329FB7C-C987-4822-BBA5-1D9E58B77A5B}" srcOrd="2" destOrd="0" presId="urn:microsoft.com/office/officeart/2011/layout/HexagonRadial"/>
    <dgm:cxn modelId="{EA813E96-B85C-4A04-87FC-495097558811}" type="presParOf" srcId="{4E5DB604-573E-4786-988D-1DE2A365ED92}" destId="{F32CDA10-9E73-4C1C-A4F3-CB03A994FBCE}" srcOrd="3" destOrd="0" presId="urn:microsoft.com/office/officeart/2011/layout/HexagonRadial"/>
    <dgm:cxn modelId="{B8371B22-B993-4AF4-881E-BE1F1F151649}" type="presParOf" srcId="{F32CDA10-9E73-4C1C-A4F3-CB03A994FBCE}" destId="{50302A1D-BF50-4497-ABB7-0262AF909768}" srcOrd="0" destOrd="0" presId="urn:microsoft.com/office/officeart/2011/layout/HexagonRadial"/>
    <dgm:cxn modelId="{8B7D4737-73D7-48EF-AF4D-B2189E58E568}" type="presParOf" srcId="{4E5DB604-573E-4786-988D-1DE2A365ED92}" destId="{FA07654E-4177-48DE-87A2-3D003CC0E970}" srcOrd="4" destOrd="0" presId="urn:microsoft.com/office/officeart/2011/layout/HexagonRadial"/>
    <dgm:cxn modelId="{5DD5BD5D-F89E-4FD9-9F01-11E52F6A5730}" type="presParOf" srcId="{4E5DB604-573E-4786-988D-1DE2A365ED92}" destId="{46CF1BEB-B7C2-4FD4-8D0E-B807DD910580}" srcOrd="5" destOrd="0" presId="urn:microsoft.com/office/officeart/2011/layout/HexagonRadial"/>
    <dgm:cxn modelId="{64DF299F-3D05-4F36-87EC-99A48E8DDBE8}" type="presParOf" srcId="{46CF1BEB-B7C2-4FD4-8D0E-B807DD910580}" destId="{571A132A-2F62-45EC-BAF6-63ADDB2374EC}" srcOrd="0" destOrd="0" presId="urn:microsoft.com/office/officeart/2011/layout/HexagonRadial"/>
    <dgm:cxn modelId="{C89EA3E1-9676-4FAA-B89D-6A90EADE735F}" type="presParOf" srcId="{4E5DB604-573E-4786-988D-1DE2A365ED92}" destId="{5F78417B-E5DF-4196-9446-31BE7D63A31F}" srcOrd="6" destOrd="0" presId="urn:microsoft.com/office/officeart/2011/layout/HexagonRadial"/>
    <dgm:cxn modelId="{5B967902-6BAC-44B1-B7A1-1A647003355B}" type="presParOf" srcId="{4E5DB604-573E-4786-988D-1DE2A365ED92}" destId="{B8264FD4-8491-4C0D-AC21-636B43A17583}" srcOrd="7" destOrd="0" presId="urn:microsoft.com/office/officeart/2011/layout/HexagonRadial"/>
    <dgm:cxn modelId="{E3CBD36E-D4CA-4394-85CD-8482EB603A59}" type="presParOf" srcId="{B8264FD4-8491-4C0D-AC21-636B43A17583}" destId="{D26EB6A2-D676-406E-BC41-DAF4A161EE82}" srcOrd="0" destOrd="0" presId="urn:microsoft.com/office/officeart/2011/layout/HexagonRadial"/>
    <dgm:cxn modelId="{B36F9BFF-0E09-4A23-BEAD-C7E64ABBDC00}" type="presParOf" srcId="{4E5DB604-573E-4786-988D-1DE2A365ED92}" destId="{B90993E8-6E7E-4D65-A6E0-F9A4C0802AD3}" srcOrd="8" destOrd="0" presId="urn:microsoft.com/office/officeart/2011/layout/HexagonRadial"/>
    <dgm:cxn modelId="{B5B9D59E-4171-4906-BE19-D026B9C2B5FB}" type="presParOf" srcId="{4E5DB604-573E-4786-988D-1DE2A365ED92}" destId="{D702E1FB-8AE3-43AD-A213-40A7C8B89DC7}" srcOrd="9" destOrd="0" presId="urn:microsoft.com/office/officeart/2011/layout/HexagonRadial"/>
    <dgm:cxn modelId="{AC9D356F-43E6-4DA0-A869-3FD9296B007A}" type="presParOf" srcId="{D702E1FB-8AE3-43AD-A213-40A7C8B89DC7}" destId="{A0A55516-C50D-4466-AB91-6E1098C7C20F}" srcOrd="0" destOrd="0" presId="urn:microsoft.com/office/officeart/2011/layout/HexagonRadial"/>
    <dgm:cxn modelId="{ADAC7822-CFDC-4105-A3FF-409DC71B4034}" type="presParOf" srcId="{4E5DB604-573E-4786-988D-1DE2A365ED92}" destId="{00FC9CA8-E5C0-475F-B56C-052765876D1E}" srcOrd="10" destOrd="0" presId="urn:microsoft.com/office/officeart/2011/layout/HexagonRadial"/>
    <dgm:cxn modelId="{712410A1-819E-44BA-ABEA-5CEA698D7B81}" type="presParOf" srcId="{4E5DB604-573E-4786-988D-1DE2A365ED92}" destId="{B48C3EF6-E2E6-4A41-83C8-69E07BE4DB4F}" srcOrd="11" destOrd="0" presId="urn:microsoft.com/office/officeart/2011/layout/HexagonRadial"/>
    <dgm:cxn modelId="{86231004-00F4-4E4C-9F9B-7D683F32A0A5}" type="presParOf" srcId="{B48C3EF6-E2E6-4A41-83C8-69E07BE4DB4F}" destId="{24BE417D-5662-4387-8DF4-B1DBA998A059}" srcOrd="0" destOrd="0" presId="urn:microsoft.com/office/officeart/2011/layout/HexagonRadial"/>
    <dgm:cxn modelId="{29951E89-EED2-469D-AC3D-8837BCB158BF}" type="presParOf" srcId="{4E5DB604-573E-4786-988D-1DE2A365ED92}" destId="{0F989BDE-1484-41FB-BC59-CB9032C16132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652CD3-37D2-4E6F-984B-1603020A2EDC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372E528-CA52-4DC9-88F1-26DF47689D97}">
      <dgm:prSet phldrT="[Text]" custT="1"/>
      <dgm:spPr/>
      <dgm:t>
        <a:bodyPr/>
        <a:lstStyle/>
        <a:p>
          <a:r>
            <a:rPr lang="en-GB" sz="2300" b="1" dirty="0">
              <a:solidFill>
                <a:schemeClr val="bg1"/>
              </a:solidFill>
            </a:rPr>
            <a:t>Systems change levers</a:t>
          </a:r>
          <a:endParaRPr lang="en-GB" sz="2300" dirty="0">
            <a:solidFill>
              <a:schemeClr val="bg1"/>
            </a:solidFill>
          </a:endParaRPr>
        </a:p>
      </dgm:t>
    </dgm:pt>
    <dgm:pt modelId="{0971E042-D362-4443-AEBE-EBA69059ADB1}" type="parTrans" cxnId="{00A1475A-48AE-4CFF-95CC-BE6F6A70D7CE}">
      <dgm:prSet/>
      <dgm:spPr/>
      <dgm:t>
        <a:bodyPr/>
        <a:lstStyle/>
        <a:p>
          <a:endParaRPr lang="en-GB"/>
        </a:p>
      </dgm:t>
    </dgm:pt>
    <dgm:pt modelId="{9F85C75D-0EFC-4AD4-8339-920F3C9AAD5F}" type="sibTrans" cxnId="{00A1475A-48AE-4CFF-95CC-BE6F6A70D7CE}">
      <dgm:prSet/>
      <dgm:spPr/>
      <dgm:t>
        <a:bodyPr/>
        <a:lstStyle/>
        <a:p>
          <a:endParaRPr lang="en-GB"/>
        </a:p>
      </dgm:t>
    </dgm:pt>
    <dgm:pt modelId="{040208C3-3E0B-475A-8F0C-C935B032B10D}">
      <dgm:prSet phldrT="[Text]" custT="1"/>
      <dgm:spPr>
        <a:solidFill>
          <a:srgbClr val="7998C6"/>
        </a:solidFill>
      </dgm:spPr>
      <dgm:t>
        <a:bodyPr/>
        <a:lstStyle/>
        <a:p>
          <a:r>
            <a:rPr lang="en-GB" sz="1600" dirty="0"/>
            <a:t>Setting new expectations for public finance (EIB &amp; EU recovery package)</a:t>
          </a:r>
        </a:p>
      </dgm:t>
    </dgm:pt>
    <dgm:pt modelId="{4B24239D-994F-4B1B-8570-B2E2F58A83C9}" type="parTrans" cxnId="{E11C2C0D-48BF-4AB8-B21C-D7965E0DD1D3}">
      <dgm:prSet/>
      <dgm:spPr/>
      <dgm:t>
        <a:bodyPr/>
        <a:lstStyle/>
        <a:p>
          <a:endParaRPr lang="en-GB"/>
        </a:p>
      </dgm:t>
    </dgm:pt>
    <dgm:pt modelId="{43006419-CE1A-4193-B1EC-EE072E6E6DF2}" type="sibTrans" cxnId="{E11C2C0D-48BF-4AB8-B21C-D7965E0DD1D3}">
      <dgm:prSet/>
      <dgm:spPr/>
      <dgm:t>
        <a:bodyPr/>
        <a:lstStyle/>
        <a:p>
          <a:endParaRPr lang="en-GB"/>
        </a:p>
      </dgm:t>
    </dgm:pt>
    <dgm:pt modelId="{72AB62A1-CE54-43E8-A8D0-67F2E39C29E6}">
      <dgm:prSet phldrT="[Text]" custT="1"/>
      <dgm:spPr>
        <a:solidFill>
          <a:srgbClr val="7998C6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45720" tIns="45720" rIns="45720" bIns="45720" numCol="1" spcCol="1270" anchor="ctr" anchorCtr="0"/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dirty="0" err="1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Mobilising</a:t>
          </a:r>
          <a:r>
            <a:rPr lang="en-US" sz="16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 cross-system collaboration </a:t>
          </a:r>
          <a:r>
            <a:rPr lang="en-US" sz="15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(through impact space</a:t>
          </a:r>
          <a:r>
            <a:rPr lang="en-US" sz="16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)</a:t>
          </a:r>
          <a:endParaRPr lang="en-GB" sz="16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6BA3619D-9831-4A27-81C1-87AD91CE78A9}" type="parTrans" cxnId="{B94F07D0-B370-4A02-9DA5-4FECFA9E810E}">
      <dgm:prSet/>
      <dgm:spPr/>
      <dgm:t>
        <a:bodyPr/>
        <a:lstStyle/>
        <a:p>
          <a:endParaRPr lang="en-GB"/>
        </a:p>
      </dgm:t>
    </dgm:pt>
    <dgm:pt modelId="{DAF2C6DE-3448-41F3-A055-0C7A58DCBDDD}" type="sibTrans" cxnId="{B94F07D0-B370-4A02-9DA5-4FECFA9E810E}">
      <dgm:prSet/>
      <dgm:spPr/>
      <dgm:t>
        <a:bodyPr/>
        <a:lstStyle/>
        <a:p>
          <a:endParaRPr lang="en-GB"/>
        </a:p>
      </dgm:t>
    </dgm:pt>
    <dgm:pt modelId="{68D7E696-B877-4A6A-9379-030002D8A571}">
      <dgm:prSet phldrT="[Text]" custT="1"/>
      <dgm:spPr>
        <a:solidFill>
          <a:srgbClr val="7998C6"/>
        </a:solidFill>
      </dgm:spPr>
      <dgm:t>
        <a:bodyPr/>
        <a:lstStyle/>
        <a:p>
          <a:r>
            <a:rPr lang="en-US" sz="16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Aligning economic models with sustainability (EIB Climate Bank)</a:t>
          </a:r>
          <a:endParaRPr lang="en-GB" sz="16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155CD6DB-3E79-4E49-971A-BD24EE41C1B3}" type="parTrans" cxnId="{A4307EED-BAC0-45AE-BCD8-D7909866CAAE}">
      <dgm:prSet/>
      <dgm:spPr/>
      <dgm:t>
        <a:bodyPr/>
        <a:lstStyle/>
        <a:p>
          <a:endParaRPr lang="en-GB"/>
        </a:p>
      </dgm:t>
    </dgm:pt>
    <dgm:pt modelId="{DA1C1DFB-1A72-45CF-82D4-C19EBFBF87ED}" type="sibTrans" cxnId="{A4307EED-BAC0-45AE-BCD8-D7909866CAAE}">
      <dgm:prSet/>
      <dgm:spPr/>
      <dgm:t>
        <a:bodyPr/>
        <a:lstStyle/>
        <a:p>
          <a:endParaRPr lang="en-GB"/>
        </a:p>
      </dgm:t>
    </dgm:pt>
    <dgm:pt modelId="{CAB0E752-E6F0-481F-AF5A-C2184AB2B9AC}">
      <dgm:prSet phldrT="[Text]" custT="1"/>
      <dgm:spPr>
        <a:solidFill>
          <a:srgbClr val="7998C6"/>
        </a:solidFill>
      </dgm:spPr>
      <dgm:t>
        <a:bodyPr/>
        <a:lstStyle/>
        <a:p>
          <a:r>
            <a:rPr lang="en-GB" sz="1600" dirty="0"/>
            <a:t>Extending policy ambition (e.g. applying do-no-harm principle)</a:t>
          </a:r>
          <a:r>
            <a:rPr lang="en-US" sz="1600" dirty="0">
              <a:solidFill>
                <a:srgbClr val="FF0000"/>
              </a:solidFill>
            </a:rPr>
            <a:t> </a:t>
          </a:r>
          <a:endParaRPr lang="en-GB" sz="1600" dirty="0"/>
        </a:p>
      </dgm:t>
    </dgm:pt>
    <dgm:pt modelId="{AF31AC2E-C4F0-44C2-B7BC-2D147EA584C5}" type="parTrans" cxnId="{B98C2CCC-26D2-4B2F-B6FE-0E33B2F6CB07}">
      <dgm:prSet/>
      <dgm:spPr/>
      <dgm:t>
        <a:bodyPr/>
        <a:lstStyle/>
        <a:p>
          <a:endParaRPr lang="en-GB"/>
        </a:p>
      </dgm:t>
    </dgm:pt>
    <dgm:pt modelId="{85A13025-0E8B-457E-BC9D-4E1A9C09FED7}" type="sibTrans" cxnId="{B98C2CCC-26D2-4B2F-B6FE-0E33B2F6CB07}">
      <dgm:prSet/>
      <dgm:spPr/>
      <dgm:t>
        <a:bodyPr/>
        <a:lstStyle/>
        <a:p>
          <a:endParaRPr lang="en-GB"/>
        </a:p>
      </dgm:t>
    </dgm:pt>
    <dgm:pt modelId="{EC184727-36D1-4DD3-8E55-8CDA1E26A638}">
      <dgm:prSet phldrT="[Text]" custT="1"/>
      <dgm:spPr>
        <a:solidFill>
          <a:srgbClr val="7998C6"/>
        </a:solidFill>
      </dgm:spPr>
      <dgm:t>
        <a:bodyPr/>
        <a:lstStyle/>
        <a:p>
          <a:r>
            <a:rPr lang="en-GB" sz="1600" dirty="0"/>
            <a:t>Empowering value-based institutions (GABV)</a:t>
          </a:r>
          <a:endParaRPr lang="en-GB" sz="1600" kern="1200" dirty="0"/>
        </a:p>
      </dgm:t>
    </dgm:pt>
    <dgm:pt modelId="{CE657CA1-CADB-48E7-A0C7-4B8EC774D0F0}" type="parTrans" cxnId="{6C627935-41D1-4BF5-862A-178B585584E4}">
      <dgm:prSet/>
      <dgm:spPr/>
      <dgm:t>
        <a:bodyPr/>
        <a:lstStyle/>
        <a:p>
          <a:endParaRPr lang="en-GB"/>
        </a:p>
      </dgm:t>
    </dgm:pt>
    <dgm:pt modelId="{86F77D44-C191-4DF1-BE36-B5F9D4EEC681}" type="sibTrans" cxnId="{6C627935-41D1-4BF5-862A-178B585584E4}">
      <dgm:prSet/>
      <dgm:spPr/>
      <dgm:t>
        <a:bodyPr/>
        <a:lstStyle/>
        <a:p>
          <a:endParaRPr lang="en-GB"/>
        </a:p>
      </dgm:t>
    </dgm:pt>
    <dgm:pt modelId="{3BE30CAC-3CA0-407F-96D7-8679781B1CF2}">
      <dgm:prSet phldrT="[Text]" custT="1"/>
      <dgm:spPr>
        <a:solidFill>
          <a:srgbClr val="7998C6"/>
        </a:solidFill>
      </dgm:spPr>
      <dgm:t>
        <a:bodyPr/>
        <a:lstStyle/>
        <a:p>
          <a:r>
            <a:rPr lang="en-GB" sz="1600" dirty="0"/>
            <a:t>Revaluating sovereign debt instruments </a:t>
          </a:r>
          <a:endParaRPr lang="en-GB" sz="1600" kern="1200" dirty="0"/>
        </a:p>
      </dgm:t>
    </dgm:pt>
    <dgm:pt modelId="{14A1DD43-8637-43ED-9460-451B6BF0021B}" type="parTrans" cxnId="{B585E519-6E52-4596-B605-941B50AD6969}">
      <dgm:prSet/>
      <dgm:spPr/>
      <dgm:t>
        <a:bodyPr/>
        <a:lstStyle/>
        <a:p>
          <a:endParaRPr lang="en-GB"/>
        </a:p>
      </dgm:t>
    </dgm:pt>
    <dgm:pt modelId="{44EDD901-57C5-498D-ABFB-702CED92C441}" type="sibTrans" cxnId="{B585E519-6E52-4596-B605-941B50AD6969}">
      <dgm:prSet/>
      <dgm:spPr/>
      <dgm:t>
        <a:bodyPr/>
        <a:lstStyle/>
        <a:p>
          <a:endParaRPr lang="en-GB"/>
        </a:p>
      </dgm:t>
    </dgm:pt>
    <dgm:pt modelId="{4E5DB604-573E-4786-988D-1DE2A365ED92}" type="pres">
      <dgm:prSet presAssocID="{2E652CD3-37D2-4E6F-984B-1603020A2ED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9C6B8DB0-D88B-49CC-AA1E-9915630BE781}" type="pres">
      <dgm:prSet presAssocID="{6372E528-CA52-4DC9-88F1-26DF47689D97}" presName="Parent" presStyleLbl="node0" presStyleIdx="0" presStyleCnt="1">
        <dgm:presLayoutVars>
          <dgm:chMax val="6"/>
          <dgm:chPref val="6"/>
        </dgm:presLayoutVars>
      </dgm:prSet>
      <dgm:spPr/>
    </dgm:pt>
    <dgm:pt modelId="{8A188B65-6731-427F-97B2-A993F770FA9E}" type="pres">
      <dgm:prSet presAssocID="{CAB0E752-E6F0-481F-AF5A-C2184AB2B9AC}" presName="Accent1" presStyleCnt="0"/>
      <dgm:spPr/>
    </dgm:pt>
    <dgm:pt modelId="{DFC197C0-6A44-4F70-A4C4-897C1456E9AB}" type="pres">
      <dgm:prSet presAssocID="{CAB0E752-E6F0-481F-AF5A-C2184AB2B9AC}" presName="Accent" presStyleLbl="bgShp" presStyleIdx="0" presStyleCnt="6"/>
      <dgm:spPr/>
    </dgm:pt>
    <dgm:pt modelId="{6329FB7C-C987-4822-BBA5-1D9E58B77A5B}" type="pres">
      <dgm:prSet presAssocID="{CAB0E752-E6F0-481F-AF5A-C2184AB2B9AC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F32CDA10-9E73-4C1C-A4F3-CB03A994FBCE}" type="pres">
      <dgm:prSet presAssocID="{040208C3-3E0B-475A-8F0C-C935B032B10D}" presName="Accent2" presStyleCnt="0"/>
      <dgm:spPr/>
    </dgm:pt>
    <dgm:pt modelId="{50302A1D-BF50-4497-ABB7-0262AF909768}" type="pres">
      <dgm:prSet presAssocID="{040208C3-3E0B-475A-8F0C-C935B032B10D}" presName="Accent" presStyleLbl="bgShp" presStyleIdx="1" presStyleCnt="6"/>
      <dgm:spPr/>
    </dgm:pt>
    <dgm:pt modelId="{FA07654E-4177-48DE-87A2-3D003CC0E970}" type="pres">
      <dgm:prSet presAssocID="{040208C3-3E0B-475A-8F0C-C935B032B10D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46CF1BEB-B7C2-4FD4-8D0E-B807DD910580}" type="pres">
      <dgm:prSet presAssocID="{72AB62A1-CE54-43E8-A8D0-67F2E39C29E6}" presName="Accent3" presStyleCnt="0"/>
      <dgm:spPr/>
    </dgm:pt>
    <dgm:pt modelId="{571A132A-2F62-45EC-BAF6-63ADDB2374EC}" type="pres">
      <dgm:prSet presAssocID="{72AB62A1-CE54-43E8-A8D0-67F2E39C29E6}" presName="Accent" presStyleLbl="bgShp" presStyleIdx="2" presStyleCnt="6"/>
      <dgm:spPr/>
    </dgm:pt>
    <dgm:pt modelId="{5F78417B-E5DF-4196-9446-31BE7D63A31F}" type="pres">
      <dgm:prSet presAssocID="{72AB62A1-CE54-43E8-A8D0-67F2E39C29E6}" presName="Child3" presStyleLbl="node1" presStyleIdx="2" presStyleCnt="6">
        <dgm:presLayoutVars>
          <dgm:chMax val="0"/>
          <dgm:chPref val="0"/>
          <dgm:bulletEnabled val="1"/>
        </dgm:presLayoutVars>
      </dgm:prSet>
      <dgm:spPr>
        <a:xfrm>
          <a:off x="4827361" y="2873519"/>
          <a:ext cx="1820800" cy="1575206"/>
        </a:xfrm>
        <a:prstGeom prst="hexagon">
          <a:avLst>
            <a:gd name="adj" fmla="val 28570"/>
            <a:gd name="vf" fmla="val 115470"/>
          </a:avLst>
        </a:prstGeom>
      </dgm:spPr>
    </dgm:pt>
    <dgm:pt modelId="{60A79A97-D023-4141-9C50-FA0E6EDEC516}" type="pres">
      <dgm:prSet presAssocID="{EC184727-36D1-4DD3-8E55-8CDA1E26A638}" presName="Accent4" presStyleCnt="0"/>
      <dgm:spPr/>
    </dgm:pt>
    <dgm:pt modelId="{EF2FB4BC-B146-4AE7-B757-54E535EBCAFD}" type="pres">
      <dgm:prSet presAssocID="{EC184727-36D1-4DD3-8E55-8CDA1E26A638}" presName="Accent" presStyleLbl="bgShp" presStyleIdx="3" presStyleCnt="6"/>
      <dgm:spPr/>
    </dgm:pt>
    <dgm:pt modelId="{D80A9C15-9AC0-429C-8334-E51B42CE0EA6}" type="pres">
      <dgm:prSet presAssocID="{EC184727-36D1-4DD3-8E55-8CDA1E26A638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0625B9DF-3CED-4830-98E5-CFE516B0847D}" type="pres">
      <dgm:prSet presAssocID="{3BE30CAC-3CA0-407F-96D7-8679781B1CF2}" presName="Accent5" presStyleCnt="0"/>
      <dgm:spPr/>
    </dgm:pt>
    <dgm:pt modelId="{80662E63-4E1F-4C23-9167-D38D29E26E19}" type="pres">
      <dgm:prSet presAssocID="{3BE30CAC-3CA0-407F-96D7-8679781B1CF2}" presName="Accent" presStyleLbl="bgShp" presStyleIdx="4" presStyleCnt="6"/>
      <dgm:spPr/>
    </dgm:pt>
    <dgm:pt modelId="{CA1B6F38-4F79-4EB5-912E-A7B21C72F985}" type="pres">
      <dgm:prSet presAssocID="{3BE30CAC-3CA0-407F-96D7-8679781B1CF2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90D83161-6C4F-4094-BF35-2EB6543D9039}" type="pres">
      <dgm:prSet presAssocID="{68D7E696-B877-4A6A-9379-030002D8A571}" presName="Accent6" presStyleCnt="0"/>
      <dgm:spPr/>
    </dgm:pt>
    <dgm:pt modelId="{24BE417D-5662-4387-8DF4-B1DBA998A059}" type="pres">
      <dgm:prSet presAssocID="{68D7E696-B877-4A6A-9379-030002D8A571}" presName="Accent" presStyleLbl="bgShp" presStyleIdx="5" presStyleCnt="6"/>
      <dgm:spPr/>
    </dgm:pt>
    <dgm:pt modelId="{9E8B0517-DC8E-4925-9BBC-03286E15B020}" type="pres">
      <dgm:prSet presAssocID="{68D7E696-B877-4A6A-9379-030002D8A571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E11C2C0D-48BF-4AB8-B21C-D7965E0DD1D3}" srcId="{6372E528-CA52-4DC9-88F1-26DF47689D97}" destId="{040208C3-3E0B-475A-8F0C-C935B032B10D}" srcOrd="1" destOrd="0" parTransId="{4B24239D-994F-4B1B-8570-B2E2F58A83C9}" sibTransId="{43006419-CE1A-4193-B1EC-EE072E6E6DF2}"/>
    <dgm:cxn modelId="{59761C17-7C8B-4BFE-BD5A-95E75824C0EE}" type="presOf" srcId="{040208C3-3E0B-475A-8F0C-C935B032B10D}" destId="{FA07654E-4177-48DE-87A2-3D003CC0E970}" srcOrd="0" destOrd="0" presId="urn:microsoft.com/office/officeart/2011/layout/HexagonRadial"/>
    <dgm:cxn modelId="{B585E519-6E52-4596-B605-941B50AD6969}" srcId="{6372E528-CA52-4DC9-88F1-26DF47689D97}" destId="{3BE30CAC-3CA0-407F-96D7-8679781B1CF2}" srcOrd="4" destOrd="0" parTransId="{14A1DD43-8637-43ED-9460-451B6BF0021B}" sibTransId="{44EDD901-57C5-498D-ABFB-702CED92C441}"/>
    <dgm:cxn modelId="{F5AF871D-D98E-4ACA-9B06-2BB942D7A1E2}" type="presOf" srcId="{3BE30CAC-3CA0-407F-96D7-8679781B1CF2}" destId="{CA1B6F38-4F79-4EB5-912E-A7B21C72F985}" srcOrd="0" destOrd="0" presId="urn:microsoft.com/office/officeart/2011/layout/HexagonRadial"/>
    <dgm:cxn modelId="{6C627935-41D1-4BF5-862A-178B585584E4}" srcId="{6372E528-CA52-4DC9-88F1-26DF47689D97}" destId="{EC184727-36D1-4DD3-8E55-8CDA1E26A638}" srcOrd="3" destOrd="0" parTransId="{CE657CA1-CADB-48E7-A0C7-4B8EC774D0F0}" sibTransId="{86F77D44-C191-4DF1-BE36-B5F9D4EEC681}"/>
    <dgm:cxn modelId="{AD33D235-EF5C-4B97-94B8-3D00CCCD63DB}" type="presOf" srcId="{72AB62A1-CE54-43E8-A8D0-67F2E39C29E6}" destId="{5F78417B-E5DF-4196-9446-31BE7D63A31F}" srcOrd="0" destOrd="0" presId="urn:microsoft.com/office/officeart/2011/layout/HexagonRadial"/>
    <dgm:cxn modelId="{679F776F-A3B3-4BAF-AA08-CB5D87290344}" type="presOf" srcId="{EC184727-36D1-4DD3-8E55-8CDA1E26A638}" destId="{D80A9C15-9AC0-429C-8334-E51B42CE0EA6}" srcOrd="0" destOrd="0" presId="urn:microsoft.com/office/officeart/2011/layout/HexagonRadial"/>
    <dgm:cxn modelId="{7D70E555-F84E-4993-8A05-CCB5EFCF863A}" type="presOf" srcId="{2E652CD3-37D2-4E6F-984B-1603020A2EDC}" destId="{4E5DB604-573E-4786-988D-1DE2A365ED92}" srcOrd="0" destOrd="0" presId="urn:microsoft.com/office/officeart/2011/layout/HexagonRadial"/>
    <dgm:cxn modelId="{00A1475A-48AE-4CFF-95CC-BE6F6A70D7CE}" srcId="{2E652CD3-37D2-4E6F-984B-1603020A2EDC}" destId="{6372E528-CA52-4DC9-88F1-26DF47689D97}" srcOrd="0" destOrd="0" parTransId="{0971E042-D362-4443-AEBE-EBA69059ADB1}" sibTransId="{9F85C75D-0EFC-4AD4-8339-920F3C9AAD5F}"/>
    <dgm:cxn modelId="{C3A3F792-D0CB-4AD5-AB65-3DEA425C39F9}" type="presOf" srcId="{6372E528-CA52-4DC9-88F1-26DF47689D97}" destId="{9C6B8DB0-D88B-49CC-AA1E-9915630BE781}" srcOrd="0" destOrd="0" presId="urn:microsoft.com/office/officeart/2011/layout/HexagonRadial"/>
    <dgm:cxn modelId="{E32C6F93-F81D-403C-83FA-39A09D7ECE5C}" type="presOf" srcId="{68D7E696-B877-4A6A-9379-030002D8A571}" destId="{9E8B0517-DC8E-4925-9BBC-03286E15B020}" srcOrd="0" destOrd="0" presId="urn:microsoft.com/office/officeart/2011/layout/HexagonRadial"/>
    <dgm:cxn modelId="{58474994-EEA2-46B6-8FD9-541B89A6160A}" type="presOf" srcId="{CAB0E752-E6F0-481F-AF5A-C2184AB2B9AC}" destId="{6329FB7C-C987-4822-BBA5-1D9E58B77A5B}" srcOrd="0" destOrd="0" presId="urn:microsoft.com/office/officeart/2011/layout/HexagonRadial"/>
    <dgm:cxn modelId="{B98C2CCC-26D2-4B2F-B6FE-0E33B2F6CB07}" srcId="{6372E528-CA52-4DC9-88F1-26DF47689D97}" destId="{CAB0E752-E6F0-481F-AF5A-C2184AB2B9AC}" srcOrd="0" destOrd="0" parTransId="{AF31AC2E-C4F0-44C2-B7BC-2D147EA584C5}" sibTransId="{85A13025-0E8B-457E-BC9D-4E1A9C09FED7}"/>
    <dgm:cxn modelId="{B94F07D0-B370-4A02-9DA5-4FECFA9E810E}" srcId="{6372E528-CA52-4DC9-88F1-26DF47689D97}" destId="{72AB62A1-CE54-43E8-A8D0-67F2E39C29E6}" srcOrd="2" destOrd="0" parTransId="{6BA3619D-9831-4A27-81C1-87AD91CE78A9}" sibTransId="{DAF2C6DE-3448-41F3-A055-0C7A58DCBDDD}"/>
    <dgm:cxn modelId="{A4307EED-BAC0-45AE-BCD8-D7909866CAAE}" srcId="{6372E528-CA52-4DC9-88F1-26DF47689D97}" destId="{68D7E696-B877-4A6A-9379-030002D8A571}" srcOrd="5" destOrd="0" parTransId="{155CD6DB-3E79-4E49-971A-BD24EE41C1B3}" sibTransId="{DA1C1DFB-1A72-45CF-82D4-C19EBFBF87ED}"/>
    <dgm:cxn modelId="{C67215BF-8E96-49E9-A125-9B88E82BD664}" type="presParOf" srcId="{4E5DB604-573E-4786-988D-1DE2A365ED92}" destId="{9C6B8DB0-D88B-49CC-AA1E-9915630BE781}" srcOrd="0" destOrd="0" presId="urn:microsoft.com/office/officeart/2011/layout/HexagonRadial"/>
    <dgm:cxn modelId="{3CE0BF6C-73CE-4673-B510-24BC36567CE5}" type="presParOf" srcId="{4E5DB604-573E-4786-988D-1DE2A365ED92}" destId="{8A188B65-6731-427F-97B2-A993F770FA9E}" srcOrd="1" destOrd="0" presId="urn:microsoft.com/office/officeart/2011/layout/HexagonRadial"/>
    <dgm:cxn modelId="{74FC16E5-25EA-4BCA-93AA-23804A86A801}" type="presParOf" srcId="{8A188B65-6731-427F-97B2-A993F770FA9E}" destId="{DFC197C0-6A44-4F70-A4C4-897C1456E9AB}" srcOrd="0" destOrd="0" presId="urn:microsoft.com/office/officeart/2011/layout/HexagonRadial"/>
    <dgm:cxn modelId="{DC0543C3-0AE8-48F0-B205-39C7412E25CD}" type="presParOf" srcId="{4E5DB604-573E-4786-988D-1DE2A365ED92}" destId="{6329FB7C-C987-4822-BBA5-1D9E58B77A5B}" srcOrd="2" destOrd="0" presId="urn:microsoft.com/office/officeart/2011/layout/HexagonRadial"/>
    <dgm:cxn modelId="{EA813E96-B85C-4A04-87FC-495097558811}" type="presParOf" srcId="{4E5DB604-573E-4786-988D-1DE2A365ED92}" destId="{F32CDA10-9E73-4C1C-A4F3-CB03A994FBCE}" srcOrd="3" destOrd="0" presId="urn:microsoft.com/office/officeart/2011/layout/HexagonRadial"/>
    <dgm:cxn modelId="{B8371B22-B993-4AF4-881E-BE1F1F151649}" type="presParOf" srcId="{F32CDA10-9E73-4C1C-A4F3-CB03A994FBCE}" destId="{50302A1D-BF50-4497-ABB7-0262AF909768}" srcOrd="0" destOrd="0" presId="urn:microsoft.com/office/officeart/2011/layout/HexagonRadial"/>
    <dgm:cxn modelId="{8B7D4737-73D7-48EF-AF4D-B2189E58E568}" type="presParOf" srcId="{4E5DB604-573E-4786-988D-1DE2A365ED92}" destId="{FA07654E-4177-48DE-87A2-3D003CC0E970}" srcOrd="4" destOrd="0" presId="urn:microsoft.com/office/officeart/2011/layout/HexagonRadial"/>
    <dgm:cxn modelId="{5DD5BD5D-F89E-4FD9-9F01-11E52F6A5730}" type="presParOf" srcId="{4E5DB604-573E-4786-988D-1DE2A365ED92}" destId="{46CF1BEB-B7C2-4FD4-8D0E-B807DD910580}" srcOrd="5" destOrd="0" presId="urn:microsoft.com/office/officeart/2011/layout/HexagonRadial"/>
    <dgm:cxn modelId="{64DF299F-3D05-4F36-87EC-99A48E8DDBE8}" type="presParOf" srcId="{46CF1BEB-B7C2-4FD4-8D0E-B807DD910580}" destId="{571A132A-2F62-45EC-BAF6-63ADDB2374EC}" srcOrd="0" destOrd="0" presId="urn:microsoft.com/office/officeart/2011/layout/HexagonRadial"/>
    <dgm:cxn modelId="{C89EA3E1-9676-4FAA-B89D-6A90EADE735F}" type="presParOf" srcId="{4E5DB604-573E-4786-988D-1DE2A365ED92}" destId="{5F78417B-E5DF-4196-9446-31BE7D63A31F}" srcOrd="6" destOrd="0" presId="urn:microsoft.com/office/officeart/2011/layout/HexagonRadial"/>
    <dgm:cxn modelId="{08DFFEE2-D03F-4945-8975-DC36BFD1BF45}" type="presParOf" srcId="{4E5DB604-573E-4786-988D-1DE2A365ED92}" destId="{60A79A97-D023-4141-9C50-FA0E6EDEC516}" srcOrd="7" destOrd="0" presId="urn:microsoft.com/office/officeart/2011/layout/HexagonRadial"/>
    <dgm:cxn modelId="{4B389736-8C7E-4E00-83B5-B145F9F3E7AA}" type="presParOf" srcId="{60A79A97-D023-4141-9C50-FA0E6EDEC516}" destId="{EF2FB4BC-B146-4AE7-B757-54E535EBCAFD}" srcOrd="0" destOrd="0" presId="urn:microsoft.com/office/officeart/2011/layout/HexagonRadial"/>
    <dgm:cxn modelId="{066C7356-E040-45EF-B6CE-3A55221796AC}" type="presParOf" srcId="{4E5DB604-573E-4786-988D-1DE2A365ED92}" destId="{D80A9C15-9AC0-429C-8334-E51B42CE0EA6}" srcOrd="8" destOrd="0" presId="urn:microsoft.com/office/officeart/2011/layout/HexagonRadial"/>
    <dgm:cxn modelId="{8312D5C9-4333-4611-B513-BFB72FF6E17D}" type="presParOf" srcId="{4E5DB604-573E-4786-988D-1DE2A365ED92}" destId="{0625B9DF-3CED-4830-98E5-CFE516B0847D}" srcOrd="9" destOrd="0" presId="urn:microsoft.com/office/officeart/2011/layout/HexagonRadial"/>
    <dgm:cxn modelId="{5F4535E7-0817-47B9-A827-844921C1AB87}" type="presParOf" srcId="{0625B9DF-3CED-4830-98E5-CFE516B0847D}" destId="{80662E63-4E1F-4C23-9167-D38D29E26E19}" srcOrd="0" destOrd="0" presId="urn:microsoft.com/office/officeart/2011/layout/HexagonRadial"/>
    <dgm:cxn modelId="{7E8093D3-4E6A-4CD1-BACD-83A82A4D6187}" type="presParOf" srcId="{4E5DB604-573E-4786-988D-1DE2A365ED92}" destId="{CA1B6F38-4F79-4EB5-912E-A7B21C72F985}" srcOrd="10" destOrd="0" presId="urn:microsoft.com/office/officeart/2011/layout/HexagonRadial"/>
    <dgm:cxn modelId="{C6951838-5451-4DE1-BB3E-23ED87648B33}" type="presParOf" srcId="{4E5DB604-573E-4786-988D-1DE2A365ED92}" destId="{90D83161-6C4F-4094-BF35-2EB6543D9039}" srcOrd="11" destOrd="0" presId="urn:microsoft.com/office/officeart/2011/layout/HexagonRadial"/>
    <dgm:cxn modelId="{9F77CC60-3187-4635-A287-36EB903F2E00}" type="presParOf" srcId="{90D83161-6C4F-4094-BF35-2EB6543D9039}" destId="{24BE417D-5662-4387-8DF4-B1DBA998A059}" srcOrd="0" destOrd="0" presId="urn:microsoft.com/office/officeart/2011/layout/HexagonRadial"/>
    <dgm:cxn modelId="{E2F7D4CA-C81E-492C-ACBE-DA35A2B1EEBF}" type="presParOf" srcId="{4E5DB604-573E-4786-988D-1DE2A365ED92}" destId="{9E8B0517-DC8E-4925-9BBC-03286E15B020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6B8DB0-D88B-49CC-AA1E-9915630BE781}">
      <dsp:nvSpPr>
        <dsp:cNvPr id="0" name=""/>
        <dsp:cNvSpPr/>
      </dsp:nvSpPr>
      <dsp:spPr>
        <a:xfrm>
          <a:off x="2952810" y="1748061"/>
          <a:ext cx="2221862" cy="1922001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b="1" kern="1200" dirty="0">
              <a:solidFill>
                <a:schemeClr val="bg1"/>
              </a:solidFill>
            </a:rPr>
            <a:t>European leadership</a:t>
          </a:r>
          <a:endParaRPr lang="en-GB" sz="2300" kern="1200" dirty="0">
            <a:solidFill>
              <a:schemeClr val="bg1"/>
            </a:solidFill>
          </a:endParaRPr>
        </a:p>
      </dsp:txBody>
      <dsp:txXfrm>
        <a:off x="3321004" y="2066564"/>
        <a:ext cx="1485474" cy="1284995"/>
      </dsp:txXfrm>
    </dsp:sp>
    <dsp:sp modelId="{50302A1D-BF50-4497-ABB7-0262AF909768}">
      <dsp:nvSpPr>
        <dsp:cNvPr id="0" name=""/>
        <dsp:cNvSpPr/>
      </dsp:nvSpPr>
      <dsp:spPr>
        <a:xfrm>
          <a:off x="4344123" y="828514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29FB7C-C987-4822-BBA5-1D9E58B77A5B}">
      <dsp:nvSpPr>
        <dsp:cNvPr id="0" name=""/>
        <dsp:cNvSpPr/>
      </dsp:nvSpPr>
      <dsp:spPr>
        <a:xfrm>
          <a:off x="3157475" y="0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rgbClr val="7998C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Policy and regulatory initiatives</a:t>
          </a:r>
        </a:p>
      </dsp:txBody>
      <dsp:txXfrm>
        <a:off x="3459220" y="261045"/>
        <a:ext cx="1217310" cy="1053116"/>
      </dsp:txXfrm>
    </dsp:sp>
    <dsp:sp modelId="{571A132A-2F62-45EC-BAF6-63ADDB2374EC}">
      <dsp:nvSpPr>
        <dsp:cNvPr id="0" name=""/>
        <dsp:cNvSpPr/>
      </dsp:nvSpPr>
      <dsp:spPr>
        <a:xfrm>
          <a:off x="5322487" y="2178846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07654E-4177-48DE-87A2-3D003CC0E970}">
      <dsp:nvSpPr>
        <dsp:cNvPr id="0" name=""/>
        <dsp:cNvSpPr/>
      </dsp:nvSpPr>
      <dsp:spPr>
        <a:xfrm>
          <a:off x="4827361" y="968857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rgbClr val="7998C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European Investment Bank fossil phase out</a:t>
          </a:r>
        </a:p>
      </dsp:txBody>
      <dsp:txXfrm>
        <a:off x="5129106" y="1229902"/>
        <a:ext cx="1217310" cy="1053116"/>
      </dsp:txXfrm>
    </dsp:sp>
    <dsp:sp modelId="{D26EB6A2-D676-406E-BC41-DAF4A161EE82}">
      <dsp:nvSpPr>
        <dsp:cNvPr id="0" name=""/>
        <dsp:cNvSpPr/>
      </dsp:nvSpPr>
      <dsp:spPr>
        <a:xfrm>
          <a:off x="4642852" y="3703117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78417B-E5DF-4196-9446-31BE7D63A31F}">
      <dsp:nvSpPr>
        <dsp:cNvPr id="0" name=""/>
        <dsp:cNvSpPr/>
      </dsp:nvSpPr>
      <dsp:spPr>
        <a:xfrm>
          <a:off x="4827361" y="2873519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rgbClr val="7998C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International platform on sustainable finance (Co-led with China)</a:t>
          </a:r>
        </a:p>
      </dsp:txBody>
      <dsp:txXfrm>
        <a:off x="5129106" y="3134564"/>
        <a:ext cx="1217310" cy="1053116"/>
      </dsp:txXfrm>
    </dsp:sp>
    <dsp:sp modelId="{A0A55516-C50D-4466-AB91-6E1098C7C20F}">
      <dsp:nvSpPr>
        <dsp:cNvPr id="0" name=""/>
        <dsp:cNvSpPr/>
      </dsp:nvSpPr>
      <dsp:spPr>
        <a:xfrm>
          <a:off x="2956944" y="3861342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0993E8-6E7E-4D65-A6E0-F9A4C0802AD3}">
      <dsp:nvSpPr>
        <dsp:cNvPr id="0" name=""/>
        <dsp:cNvSpPr/>
      </dsp:nvSpPr>
      <dsp:spPr>
        <a:xfrm>
          <a:off x="3157475" y="3843460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rgbClr val="7998C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Leadership by Europe’s Central Banks</a:t>
          </a:r>
        </a:p>
      </dsp:txBody>
      <dsp:txXfrm>
        <a:off x="3459220" y="4104505"/>
        <a:ext cx="1217310" cy="1053116"/>
      </dsp:txXfrm>
    </dsp:sp>
    <dsp:sp modelId="{24BE417D-5662-4387-8DF4-B1DBA998A059}">
      <dsp:nvSpPr>
        <dsp:cNvPr id="0" name=""/>
        <dsp:cNvSpPr/>
      </dsp:nvSpPr>
      <dsp:spPr>
        <a:xfrm>
          <a:off x="1962559" y="2511552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FC9CA8-E5C0-475F-B56C-052765876D1E}">
      <dsp:nvSpPr>
        <dsp:cNvPr id="0" name=""/>
        <dsp:cNvSpPr/>
      </dsp:nvSpPr>
      <dsp:spPr>
        <a:xfrm>
          <a:off x="1479837" y="2874602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rgbClr val="7998C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Implementation of G20 TCFD – Climate-</a:t>
          </a:r>
          <a:r>
            <a:rPr lang="en-GB" sz="1400" kern="1200" dirty="0" err="1"/>
            <a:t>rel</a:t>
          </a:r>
          <a:r>
            <a:rPr lang="en-US" sz="1400" b="0" i="0" u="none" kern="1200" dirty="0" err="1"/>
            <a:t>ated</a:t>
          </a:r>
          <a:r>
            <a:rPr lang="en-US" sz="1400" b="0" i="0" u="none" kern="1200" dirty="0"/>
            <a:t> Financial Disclosures </a:t>
          </a:r>
          <a:endParaRPr lang="en-GB" sz="1400" kern="1200" dirty="0"/>
        </a:p>
      </dsp:txBody>
      <dsp:txXfrm>
        <a:off x="1781582" y="3135647"/>
        <a:ext cx="1217310" cy="1053116"/>
      </dsp:txXfrm>
    </dsp:sp>
    <dsp:sp modelId="{0F989BDE-1484-41FB-BC59-CB9032C16132}">
      <dsp:nvSpPr>
        <dsp:cNvPr id="0" name=""/>
        <dsp:cNvSpPr/>
      </dsp:nvSpPr>
      <dsp:spPr>
        <a:xfrm>
          <a:off x="1479837" y="966690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rgbClr val="7998C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European Green Deal Investment Plan + Next </a:t>
          </a:r>
          <a:r>
            <a:rPr lang="en-GB" sz="1400" kern="1200" dirty="0" err="1"/>
            <a:t>GenerationEU</a:t>
          </a:r>
          <a:r>
            <a:rPr lang="en-GB" sz="1400" kern="1200" dirty="0"/>
            <a:t> </a:t>
          </a:r>
        </a:p>
      </dsp:txBody>
      <dsp:txXfrm>
        <a:off x="1781582" y="1227735"/>
        <a:ext cx="1217310" cy="10531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6B8DB0-D88B-49CC-AA1E-9915630BE781}">
      <dsp:nvSpPr>
        <dsp:cNvPr id="0" name=""/>
        <dsp:cNvSpPr/>
      </dsp:nvSpPr>
      <dsp:spPr>
        <a:xfrm>
          <a:off x="2952810" y="1748061"/>
          <a:ext cx="2221862" cy="1922001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b="1" kern="1200" dirty="0">
              <a:solidFill>
                <a:schemeClr val="bg1"/>
              </a:solidFill>
            </a:rPr>
            <a:t>Systems change levers</a:t>
          </a:r>
          <a:endParaRPr lang="en-GB" sz="2300" kern="1200" dirty="0">
            <a:solidFill>
              <a:schemeClr val="bg1"/>
            </a:solidFill>
          </a:endParaRPr>
        </a:p>
      </dsp:txBody>
      <dsp:txXfrm>
        <a:off x="3321004" y="2066564"/>
        <a:ext cx="1485474" cy="1284995"/>
      </dsp:txXfrm>
    </dsp:sp>
    <dsp:sp modelId="{50302A1D-BF50-4497-ABB7-0262AF909768}">
      <dsp:nvSpPr>
        <dsp:cNvPr id="0" name=""/>
        <dsp:cNvSpPr/>
      </dsp:nvSpPr>
      <dsp:spPr>
        <a:xfrm>
          <a:off x="4344123" y="828514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29FB7C-C987-4822-BBA5-1D9E58B77A5B}">
      <dsp:nvSpPr>
        <dsp:cNvPr id="0" name=""/>
        <dsp:cNvSpPr/>
      </dsp:nvSpPr>
      <dsp:spPr>
        <a:xfrm>
          <a:off x="3157475" y="0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rgbClr val="7998C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Extending policy ambition (e.g. applying do-no-harm principle)</a:t>
          </a:r>
          <a:r>
            <a:rPr lang="en-US" sz="1600" kern="1200" dirty="0">
              <a:solidFill>
                <a:srgbClr val="FF0000"/>
              </a:solidFill>
            </a:rPr>
            <a:t> </a:t>
          </a:r>
          <a:endParaRPr lang="en-GB" sz="1600" kern="1200" dirty="0"/>
        </a:p>
      </dsp:txBody>
      <dsp:txXfrm>
        <a:off x="3459220" y="261045"/>
        <a:ext cx="1217310" cy="1053116"/>
      </dsp:txXfrm>
    </dsp:sp>
    <dsp:sp modelId="{571A132A-2F62-45EC-BAF6-63ADDB2374EC}">
      <dsp:nvSpPr>
        <dsp:cNvPr id="0" name=""/>
        <dsp:cNvSpPr/>
      </dsp:nvSpPr>
      <dsp:spPr>
        <a:xfrm>
          <a:off x="5322487" y="2178846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07654E-4177-48DE-87A2-3D003CC0E970}">
      <dsp:nvSpPr>
        <dsp:cNvPr id="0" name=""/>
        <dsp:cNvSpPr/>
      </dsp:nvSpPr>
      <dsp:spPr>
        <a:xfrm>
          <a:off x="4827361" y="968857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rgbClr val="7998C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Setting new expectations for public finance (EIB &amp; EU recovery package)</a:t>
          </a:r>
        </a:p>
      </dsp:txBody>
      <dsp:txXfrm>
        <a:off x="5129106" y="1229902"/>
        <a:ext cx="1217310" cy="1053116"/>
      </dsp:txXfrm>
    </dsp:sp>
    <dsp:sp modelId="{EF2FB4BC-B146-4AE7-B757-54E535EBCAFD}">
      <dsp:nvSpPr>
        <dsp:cNvPr id="0" name=""/>
        <dsp:cNvSpPr/>
      </dsp:nvSpPr>
      <dsp:spPr>
        <a:xfrm>
          <a:off x="4642852" y="3703117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78417B-E5DF-4196-9446-31BE7D63A31F}">
      <dsp:nvSpPr>
        <dsp:cNvPr id="0" name=""/>
        <dsp:cNvSpPr/>
      </dsp:nvSpPr>
      <dsp:spPr>
        <a:xfrm>
          <a:off x="4827361" y="2873519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rgbClr val="7998C6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Mobilising</a:t>
          </a:r>
          <a:r>
            <a:rPr lang="en-US" sz="16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 cross-system collaboration </a:t>
          </a:r>
          <a:r>
            <a:rPr lang="en-US" sz="15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(through impact space</a:t>
          </a:r>
          <a:r>
            <a:rPr lang="en-US" sz="16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)</a:t>
          </a:r>
          <a:endParaRPr lang="en-GB" sz="16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5129106" y="3134564"/>
        <a:ext cx="1217310" cy="1053116"/>
      </dsp:txXfrm>
    </dsp:sp>
    <dsp:sp modelId="{80662E63-4E1F-4C23-9167-D38D29E26E19}">
      <dsp:nvSpPr>
        <dsp:cNvPr id="0" name=""/>
        <dsp:cNvSpPr/>
      </dsp:nvSpPr>
      <dsp:spPr>
        <a:xfrm>
          <a:off x="2956944" y="3861342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0A9C15-9AC0-429C-8334-E51B42CE0EA6}">
      <dsp:nvSpPr>
        <dsp:cNvPr id="0" name=""/>
        <dsp:cNvSpPr/>
      </dsp:nvSpPr>
      <dsp:spPr>
        <a:xfrm>
          <a:off x="3157475" y="3843460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rgbClr val="7998C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dirty="0"/>
            <a:t>Empowering value-based institutions (GABV)</a:t>
          </a:r>
          <a:endParaRPr lang="en-GB" sz="1600" kern="1200" dirty="0"/>
        </a:p>
      </dsp:txBody>
      <dsp:txXfrm>
        <a:off x="3459220" y="4104505"/>
        <a:ext cx="1217310" cy="1053116"/>
      </dsp:txXfrm>
    </dsp:sp>
    <dsp:sp modelId="{24BE417D-5662-4387-8DF4-B1DBA998A059}">
      <dsp:nvSpPr>
        <dsp:cNvPr id="0" name=""/>
        <dsp:cNvSpPr/>
      </dsp:nvSpPr>
      <dsp:spPr>
        <a:xfrm>
          <a:off x="1962559" y="2511552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1B6F38-4F79-4EB5-912E-A7B21C72F985}">
      <dsp:nvSpPr>
        <dsp:cNvPr id="0" name=""/>
        <dsp:cNvSpPr/>
      </dsp:nvSpPr>
      <dsp:spPr>
        <a:xfrm>
          <a:off x="1479837" y="2874602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rgbClr val="7998C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dirty="0"/>
            <a:t>Revaluating sovereign debt instruments </a:t>
          </a:r>
          <a:endParaRPr lang="en-GB" sz="1600" kern="1200" dirty="0"/>
        </a:p>
      </dsp:txBody>
      <dsp:txXfrm>
        <a:off x="1781582" y="3135647"/>
        <a:ext cx="1217310" cy="1053116"/>
      </dsp:txXfrm>
    </dsp:sp>
    <dsp:sp modelId="{9E8B0517-DC8E-4925-9BBC-03286E15B020}">
      <dsp:nvSpPr>
        <dsp:cNvPr id="0" name=""/>
        <dsp:cNvSpPr/>
      </dsp:nvSpPr>
      <dsp:spPr>
        <a:xfrm>
          <a:off x="1479837" y="966690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rgbClr val="7998C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Aligning economic models with sustainability (EIB Climate Bank)</a:t>
          </a:r>
          <a:endParaRPr lang="en-GB" sz="16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781582" y="1227735"/>
        <a:ext cx="1217310" cy="10531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E54B6D-0399-48D0-86BE-9F0864F4B5D3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A21CA-FA9F-4B49-8DB1-AE153EA23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45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en-GB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AA21CA-FA9F-4B49-8DB1-AE153EA23E6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835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AA21CA-FA9F-4B49-8DB1-AE153EA23E6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558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AA21CA-FA9F-4B49-8DB1-AE153EA23E6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821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AA21CA-FA9F-4B49-8DB1-AE153EA23E6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545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F8286-59B3-4FDA-8EB2-1AF14DA4C3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98CE5B-A15C-4BAF-A977-9B8A515EB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656BC-2D7C-47FF-BA09-116B83A34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915DE-EA9D-4F16-B7D4-B5FDC3F4B02B}" type="datetimeFigureOut">
              <a:rPr lang="en-BE" smtClean="0"/>
              <a:t>23/03/2021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02CC1-610F-4511-9350-A7A560EC6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39768A-C923-4AD1-B6E2-0EBB1B04B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947C-7867-4FA1-905F-62786D5389C1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686725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CED1F-7CA5-4EE0-95C2-00AEA1898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4C0EB-83D3-432C-AFD6-978063A0B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382A17-8E8A-4F4A-9093-CDDD164B4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915DE-EA9D-4F16-B7D4-B5FDC3F4B02B}" type="datetimeFigureOut">
              <a:rPr lang="en-BE" smtClean="0"/>
              <a:t>23/03/2021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1C279-5E4F-408D-9FD6-9BBF4DDF2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FFDEA7-F10D-4045-8F00-F98C11E3B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947C-7867-4FA1-905F-62786D5389C1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45471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96D446-0066-483E-A5D1-2DC3004998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936FFC-FD7C-48A9-A236-F7130E766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45FA9-1222-4A61-96A9-FF346DC69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915DE-EA9D-4F16-B7D4-B5FDC3F4B02B}" type="datetimeFigureOut">
              <a:rPr lang="en-BE" smtClean="0"/>
              <a:t>23/03/2021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AC790-B6A5-43D2-9ED7-1B4D7FF43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C0C1D-4765-47A1-B812-879D88F46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947C-7867-4FA1-905F-62786D5389C1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072758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E532D-F019-466A-B56C-8C5360AEA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5BD97-B6BE-400F-86AC-CABF63314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AF5167-46D1-4EE3-8712-A96A8EA04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915DE-EA9D-4F16-B7D4-B5FDC3F4B02B}" type="datetimeFigureOut">
              <a:rPr lang="en-BE" smtClean="0"/>
              <a:t>23/03/2021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D60CDA-1866-49AC-9748-6952B9286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25094-AACD-4734-B5B0-9576C0B84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947C-7867-4FA1-905F-62786D5389C1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724455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8FEC2-EDE2-4674-80EF-C098BFF51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267189-7E76-4DB8-935A-B56D9A2E93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64D90-13C5-432A-B299-0F1DE30D6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915DE-EA9D-4F16-B7D4-B5FDC3F4B02B}" type="datetimeFigureOut">
              <a:rPr lang="en-BE" smtClean="0"/>
              <a:t>23/03/2021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3470EF-2911-4569-8C89-65A2526D0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6FFD2-82E4-4321-95D4-ED1BCACE8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947C-7867-4FA1-905F-62786D5389C1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768626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978DD-F14D-46C9-A622-735FD9405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8FA85-7CDD-46E6-96F1-E41D7AD065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FDD652-C669-484B-B17D-EA1A40939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74A24B-987E-4CF7-AFEF-70E74BCEB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915DE-EA9D-4F16-B7D4-B5FDC3F4B02B}" type="datetimeFigureOut">
              <a:rPr lang="en-BE" smtClean="0"/>
              <a:t>23/03/2021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07457C-7A05-4925-986E-EA0D3988D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F477D4-CB31-4D6A-95FC-78F0BD81C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947C-7867-4FA1-905F-62786D5389C1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03134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3157-5941-4F28-89DE-1E7B4AD83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84C9EF-9426-4FDA-8DA3-5D84D9FCA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3C4275-49E8-4567-9134-780F8770AC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3B0577-8AD0-45DD-B971-E8DD399CE0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124732-CCCC-495B-89F4-3F6124380E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17D3BA-294C-4DE6-B7C1-6203DCFB4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915DE-EA9D-4F16-B7D4-B5FDC3F4B02B}" type="datetimeFigureOut">
              <a:rPr lang="en-BE" smtClean="0"/>
              <a:t>23/03/2021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C5E244-8564-4F47-A360-90FAD07B6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D4C76A-F789-46F5-B94F-141944497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947C-7867-4FA1-905F-62786D5389C1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632551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9217F-DCC9-4496-8161-88BB31027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580DBE-008A-4ADD-A37F-3469DE0E8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915DE-EA9D-4F16-B7D4-B5FDC3F4B02B}" type="datetimeFigureOut">
              <a:rPr lang="en-BE" smtClean="0"/>
              <a:t>23/03/2021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42C44B-5638-4BF5-B4D5-2A19CCE5F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E20CE9-61EA-4587-ADDE-319B142B3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947C-7867-4FA1-905F-62786D5389C1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734542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74B7DB-8E28-4D76-96AB-F2C1346B1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915DE-EA9D-4F16-B7D4-B5FDC3F4B02B}" type="datetimeFigureOut">
              <a:rPr lang="en-BE" smtClean="0"/>
              <a:t>23/03/2021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E3C901-8B0E-4640-8FB3-86B61E38D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694DD3-40FE-43D4-894D-E45A0A695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947C-7867-4FA1-905F-62786D5389C1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569694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90883-800D-4EA7-AE86-566DCD7C9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3B60B-1F99-4853-8784-FBDD367A0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66C736-4A72-440C-B796-A1F47D2B3F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A44B61-3099-48F1-AE80-15995AE21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915DE-EA9D-4F16-B7D4-B5FDC3F4B02B}" type="datetimeFigureOut">
              <a:rPr lang="en-BE" smtClean="0"/>
              <a:t>23/03/2021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8A5F57-4EF0-4C46-B716-567DCD9F8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6BC045-8F48-49E6-9D52-977B8B488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947C-7867-4FA1-905F-62786D5389C1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779813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141C3-66F2-474C-9C86-B0190C8B3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569927-959D-468D-BC23-E19F434E57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0D340E-F148-4B67-88B9-58B973B69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2A182A-CF31-4D78-983C-13D87A10E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915DE-EA9D-4F16-B7D4-B5FDC3F4B02B}" type="datetimeFigureOut">
              <a:rPr lang="en-BE" smtClean="0"/>
              <a:t>23/03/2021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BD76C-3A50-4B50-8153-C4F591204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EE54CC-7055-45A3-A38B-2ADBAA887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947C-7867-4FA1-905F-62786D5389C1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926163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1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820292-5A1B-4245-BDD5-64814A8FF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3F0E38-E687-4743-9E0C-4F37BFC538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AAD92F-0366-40CB-A152-12C015DA0E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915DE-EA9D-4F16-B7D4-B5FDC3F4B02B}" type="datetimeFigureOut">
              <a:rPr lang="en-BE" smtClean="0"/>
              <a:t>23/03/2021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685A0-A192-4D33-A0BF-1271A06134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D4208-87CB-4287-8E12-3F274426D4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9947C-7867-4FA1-905F-62786D5389C1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483578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9C076568-3BAC-43EA-8896-9D888C43F692}"/>
              </a:ext>
            </a:extLst>
          </p:cNvPr>
          <p:cNvSpPr txBox="1"/>
          <p:nvPr/>
        </p:nvSpPr>
        <p:spPr>
          <a:xfrm>
            <a:off x="440605" y="1292738"/>
            <a:ext cx="5523313" cy="1231106"/>
          </a:xfrm>
          <a:prstGeom prst="rect">
            <a:avLst/>
          </a:prstGeom>
          <a:noFill/>
          <a:ln>
            <a:solidFill>
              <a:srgbClr val="7998C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solidFill>
                  <a:srgbClr val="294E56"/>
                </a:solidFill>
              </a:rPr>
              <a:t>“</a:t>
            </a:r>
            <a:r>
              <a:rPr lang="en-US" i="1" dirty="0">
                <a:solidFill>
                  <a:srgbClr val="294E56"/>
                </a:solidFill>
              </a:rPr>
              <a:t>We need to seize the momentum and accelerate the shifts which are already happening within institutions to move from merely </a:t>
            </a:r>
            <a:r>
              <a:rPr lang="en-US" b="1" i="1" dirty="0">
                <a:solidFill>
                  <a:srgbClr val="294E56"/>
                </a:solidFill>
              </a:rPr>
              <a:t>financing change to fundamentally changing finance” </a:t>
            </a:r>
            <a:r>
              <a:rPr lang="en-US" b="1" dirty="0">
                <a:solidFill>
                  <a:srgbClr val="294E56"/>
                </a:solidFill>
              </a:rPr>
              <a:t>- </a:t>
            </a:r>
            <a:r>
              <a:rPr lang="en-GB" dirty="0">
                <a:solidFill>
                  <a:srgbClr val="294E56"/>
                </a:solidFill>
              </a:rPr>
              <a:t>Sandrine Dixson-</a:t>
            </a:r>
            <a:r>
              <a:rPr lang="en-GB" dirty="0" err="1">
                <a:solidFill>
                  <a:srgbClr val="294E56"/>
                </a:solidFill>
              </a:rPr>
              <a:t>Decl</a:t>
            </a:r>
            <a:r>
              <a:rPr lang="en-US" dirty="0">
                <a:solidFill>
                  <a:srgbClr val="294E56"/>
                </a:solidFill>
              </a:rPr>
              <a:t>è</a:t>
            </a:r>
            <a:r>
              <a:rPr lang="en-GB" dirty="0" err="1">
                <a:solidFill>
                  <a:srgbClr val="294E56"/>
                </a:solidFill>
              </a:rPr>
              <a:t>ve</a:t>
            </a:r>
            <a:endParaRPr lang="en-US" sz="2000" dirty="0">
              <a:solidFill>
                <a:srgbClr val="294E56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59FA578-BFC9-4661-B38F-FFCC489971EB}"/>
              </a:ext>
            </a:extLst>
          </p:cNvPr>
          <p:cNvSpPr txBox="1"/>
          <p:nvPr/>
        </p:nvSpPr>
        <p:spPr>
          <a:xfrm>
            <a:off x="440607" y="677185"/>
            <a:ext cx="693448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>
                <a:solidFill>
                  <a:srgbClr val="294E56"/>
                </a:solidFill>
                <a:latin typeface="+mj-lt"/>
              </a:rPr>
              <a:t>RETHINKING FINANCE</a:t>
            </a:r>
            <a:endParaRPr lang="en-BE" sz="3400" b="1" dirty="0">
              <a:solidFill>
                <a:srgbClr val="294E56"/>
              </a:solidFill>
              <a:latin typeface="+mj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6C0195D-D3AE-4772-AD2F-B3308719556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611" r="11712"/>
          <a:stretch/>
        </p:blipFill>
        <p:spPr>
          <a:xfrm>
            <a:off x="6096000" y="1292738"/>
            <a:ext cx="5656343" cy="529238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AE1B5B0-C71D-4BCD-83B7-11535C1A89A9}"/>
              </a:ext>
            </a:extLst>
          </p:cNvPr>
          <p:cNvSpPr txBox="1"/>
          <p:nvPr/>
        </p:nvSpPr>
        <p:spPr>
          <a:xfrm>
            <a:off x="439652" y="2967335"/>
            <a:ext cx="5523313" cy="923330"/>
          </a:xfrm>
          <a:prstGeom prst="rect">
            <a:avLst/>
          </a:prstGeom>
          <a:noFill/>
          <a:ln>
            <a:solidFill>
              <a:srgbClr val="7998C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294E56"/>
                </a:solidFill>
              </a:rPr>
              <a:t>““Finance cannot be seen as independent from the system</a:t>
            </a:r>
            <a:r>
              <a:rPr lang="en-US" i="1" dirty="0">
                <a:solidFill>
                  <a:srgbClr val="294E56"/>
                </a:solidFill>
              </a:rPr>
              <a:t>, but rather as an important tool for positive change” </a:t>
            </a:r>
            <a:r>
              <a:rPr lang="en-US" dirty="0">
                <a:solidFill>
                  <a:srgbClr val="294E56"/>
                </a:solidFill>
              </a:rPr>
              <a:t>-</a:t>
            </a:r>
            <a:r>
              <a:rPr lang="en-US" b="1" dirty="0">
                <a:solidFill>
                  <a:srgbClr val="294E56"/>
                </a:solidFill>
              </a:rPr>
              <a:t> </a:t>
            </a:r>
            <a:r>
              <a:rPr lang="en-US" dirty="0">
                <a:solidFill>
                  <a:srgbClr val="294E56"/>
                </a:solidFill>
              </a:rPr>
              <a:t>Peter Blom, </a:t>
            </a:r>
            <a:r>
              <a:rPr lang="en-US" dirty="0" err="1">
                <a:solidFill>
                  <a:srgbClr val="294E56"/>
                </a:solidFill>
              </a:rPr>
              <a:t>Triodos</a:t>
            </a:r>
            <a:r>
              <a:rPr lang="en-US" dirty="0">
                <a:solidFill>
                  <a:srgbClr val="294E56"/>
                </a:solidFill>
              </a:rPr>
              <a:t> Bank and Club of Rome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757D6D-733B-4CAF-964A-DAD3F501FDE5}"/>
              </a:ext>
            </a:extLst>
          </p:cNvPr>
          <p:cNvSpPr txBox="1"/>
          <p:nvPr/>
        </p:nvSpPr>
        <p:spPr>
          <a:xfrm>
            <a:off x="439653" y="4334157"/>
            <a:ext cx="5523313" cy="2308324"/>
          </a:xfrm>
          <a:prstGeom prst="rect">
            <a:avLst/>
          </a:prstGeom>
          <a:noFill/>
          <a:ln>
            <a:solidFill>
              <a:srgbClr val="7998C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294E56"/>
                </a:solidFill>
              </a:rPr>
              <a:t>“</a:t>
            </a:r>
            <a:r>
              <a:rPr lang="en-US" i="1" dirty="0">
                <a:solidFill>
                  <a:srgbClr val="294E56"/>
                </a:solidFill>
              </a:rPr>
              <a:t>Finance must be part of the socio-economic and policy nexus that </a:t>
            </a:r>
            <a:r>
              <a:rPr lang="en-US" b="1" i="1" dirty="0">
                <a:solidFill>
                  <a:srgbClr val="294E56"/>
                </a:solidFill>
              </a:rPr>
              <a:t>fuels a shift out of high-carbon, ecosystems destruction and other unsustainable practices. </a:t>
            </a:r>
          </a:p>
          <a:p>
            <a:pPr algn="ctr"/>
            <a:endParaRPr lang="en-US" b="1" i="1" dirty="0">
              <a:solidFill>
                <a:srgbClr val="294E56"/>
              </a:solidFill>
            </a:endParaRPr>
          </a:p>
          <a:p>
            <a:pPr algn="ctr"/>
            <a:r>
              <a:rPr lang="en-US" i="1" dirty="0">
                <a:solidFill>
                  <a:srgbClr val="294E56"/>
                </a:solidFill>
              </a:rPr>
              <a:t>It is through an integral approach, </a:t>
            </a:r>
            <a:r>
              <a:rPr lang="en-US" b="1" i="1" dirty="0">
                <a:solidFill>
                  <a:srgbClr val="294E56"/>
                </a:solidFill>
              </a:rPr>
              <a:t>building on short-term system shifts for long-term impact, </a:t>
            </a:r>
            <a:r>
              <a:rPr lang="en-US" i="1" dirty="0">
                <a:solidFill>
                  <a:srgbClr val="294E56"/>
                </a:solidFill>
              </a:rPr>
              <a:t>where financing change and changing finance go hand-in-hand” – </a:t>
            </a:r>
            <a:r>
              <a:rPr lang="en-GB" dirty="0">
                <a:solidFill>
                  <a:srgbClr val="294E56"/>
                </a:solidFill>
              </a:rPr>
              <a:t>Background note for launch of Impact Hub </a:t>
            </a:r>
            <a:endParaRPr lang="en-US" dirty="0">
              <a:solidFill>
                <a:srgbClr val="294E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701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A63FACF-E22E-40BD-B499-EA4207565EF4}"/>
              </a:ext>
            </a:extLst>
          </p:cNvPr>
          <p:cNvSpPr txBox="1"/>
          <p:nvPr/>
        </p:nvSpPr>
        <p:spPr>
          <a:xfrm>
            <a:off x="440608" y="1310253"/>
            <a:ext cx="5574112" cy="57554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294E56"/>
                </a:solidFill>
              </a:rPr>
              <a:t>Europe is spurring a global shift </a:t>
            </a:r>
            <a:r>
              <a:rPr lang="en-GB" sz="2000" dirty="0">
                <a:solidFill>
                  <a:srgbClr val="294E56"/>
                </a:solidFill>
              </a:rPr>
              <a:t>to advance to a sustainable financial system and “</a:t>
            </a:r>
            <a:r>
              <a:rPr lang="en-US" sz="2000" dirty="0">
                <a:solidFill>
                  <a:srgbClr val="294E56"/>
                </a:solidFill>
              </a:rPr>
              <a:t>taking green financing to the next level*” through its recovery</a:t>
            </a:r>
            <a:endParaRPr lang="en-GB" sz="2000" dirty="0">
              <a:solidFill>
                <a:srgbClr val="294E56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294E56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94E56"/>
                </a:solidFill>
              </a:rPr>
              <a:t>There is a </a:t>
            </a:r>
            <a:r>
              <a:rPr lang="en-GB" sz="2000" b="1" dirty="0">
                <a:solidFill>
                  <a:srgbClr val="294E56"/>
                </a:solidFill>
              </a:rPr>
              <a:t>growing mobilisation of global </a:t>
            </a:r>
            <a:r>
              <a:rPr lang="en-US" sz="2000" b="1" dirty="0">
                <a:solidFill>
                  <a:srgbClr val="294E56"/>
                </a:solidFill>
              </a:rPr>
              <a:t>actors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294E56"/>
                </a:solidFill>
              </a:rPr>
              <a:t>Network of Central Banks and supervisors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294E56"/>
                </a:solidFill>
              </a:rPr>
              <a:t>Banking sector - Principles for Responsible Banking and stakeholder model.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294E56"/>
                </a:solidFill>
              </a:rPr>
              <a:t>Coalition of Finance Ministers for Climate Action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294E56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294E56"/>
                </a:solidFill>
              </a:rPr>
              <a:t>Yet, it is still not enough</a:t>
            </a:r>
            <a:r>
              <a:rPr lang="en-US" sz="2000" dirty="0">
                <a:solidFill>
                  <a:srgbClr val="294E56"/>
                </a:solidFill>
              </a:rPr>
              <a:t>. For example, G20 investment figures in the energy sector since the beginning of the COVID19 pandemic (updated 30 September 2020):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94E56"/>
                </a:solidFill>
              </a:rPr>
              <a:t>$207.93 billion supporting fossil fuel energy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94E56"/>
                </a:solidFill>
              </a:rPr>
              <a:t>$139.99 billion supporting clean energy</a:t>
            </a:r>
          </a:p>
          <a:p>
            <a:pPr lvl="1"/>
            <a:endParaRPr lang="en-US" sz="800" dirty="0">
              <a:solidFill>
                <a:srgbClr val="294E56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294E56"/>
              </a:solidFill>
            </a:endParaRP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7E45F387-2F19-41AC-885C-C02C9AB5D9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8279608"/>
              </p:ext>
            </p:extLst>
          </p:nvPr>
        </p:nvGraphicFramePr>
        <p:xfrm>
          <a:off x="4765574" y="102571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E1039B6-C8C9-4ADD-A36B-859C5D261FC3}"/>
              </a:ext>
            </a:extLst>
          </p:cNvPr>
          <p:cNvSpPr txBox="1"/>
          <p:nvPr/>
        </p:nvSpPr>
        <p:spPr>
          <a:xfrm>
            <a:off x="440607" y="677185"/>
            <a:ext cx="693448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>
                <a:solidFill>
                  <a:srgbClr val="294E56"/>
                </a:solidFill>
                <a:latin typeface="+mj-lt"/>
              </a:rPr>
              <a:t>CURRENT CONTEXT</a:t>
            </a:r>
            <a:endParaRPr lang="en-BE" sz="3400" b="1" dirty="0">
              <a:solidFill>
                <a:srgbClr val="294E56"/>
              </a:solidFill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726C70-3564-4535-AE70-C0193823E8A7}"/>
              </a:ext>
            </a:extLst>
          </p:cNvPr>
          <p:cNvSpPr txBox="1"/>
          <p:nvPr/>
        </p:nvSpPr>
        <p:spPr>
          <a:xfrm>
            <a:off x="5348288" y="6517243"/>
            <a:ext cx="644842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sz="1400" dirty="0">
                <a:solidFill>
                  <a:srgbClr val="294E56"/>
                </a:solidFill>
              </a:rPr>
              <a:t>*European Commission President von der Leyen’s State of the Union address</a:t>
            </a:r>
            <a:endParaRPr lang="en-GB" sz="1200" dirty="0">
              <a:solidFill>
                <a:srgbClr val="294E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332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359FA578-BFC9-4661-B38F-FFCC489971EB}"/>
              </a:ext>
            </a:extLst>
          </p:cNvPr>
          <p:cNvSpPr txBox="1"/>
          <p:nvPr/>
        </p:nvSpPr>
        <p:spPr>
          <a:xfrm>
            <a:off x="440607" y="677185"/>
            <a:ext cx="885579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>
                <a:solidFill>
                  <a:srgbClr val="294E56"/>
                </a:solidFill>
                <a:latin typeface="+mj-lt"/>
              </a:rPr>
              <a:t>ACTIVITIES – A FOCUS ON SYSTEMS CHANGE</a:t>
            </a:r>
            <a:endParaRPr lang="en-BE" sz="3400" b="1" dirty="0">
              <a:solidFill>
                <a:srgbClr val="294E56"/>
              </a:solidFill>
              <a:latin typeface="+mj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76321D7-1738-4A5C-B61F-1FDC3D608E49}"/>
              </a:ext>
            </a:extLst>
          </p:cNvPr>
          <p:cNvSpPr txBox="1"/>
          <p:nvPr/>
        </p:nvSpPr>
        <p:spPr>
          <a:xfrm>
            <a:off x="6014720" y="1292738"/>
            <a:ext cx="5574112" cy="5940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294E56"/>
                </a:solidFill>
              </a:rPr>
              <a:t>“Your contribution is immensely valuable and we appreciate the time and effort you’ve taken.” </a:t>
            </a:r>
            <a:r>
              <a:rPr lang="en-GB" sz="2000" dirty="0">
                <a:solidFill>
                  <a:srgbClr val="294E56"/>
                </a:solidFill>
              </a:rPr>
              <a:t>Stephen O’Driscoll – Head of Climate and Environment at the European Investment Bank</a:t>
            </a:r>
          </a:p>
          <a:p>
            <a:r>
              <a:rPr lang="en-GB" sz="2000" b="1" dirty="0">
                <a:solidFill>
                  <a:srgbClr val="294E56"/>
                </a:solidFill>
              </a:rPr>
              <a:t> </a:t>
            </a:r>
          </a:p>
          <a:p>
            <a:r>
              <a:rPr lang="en-GB" sz="2000" b="1" dirty="0">
                <a:solidFill>
                  <a:srgbClr val="294E56"/>
                </a:solidFill>
              </a:rPr>
              <a:t>“We are excited to collaborate in order to re-evaluate the potential of debt instruments for the resilient recovery” </a:t>
            </a:r>
            <a:r>
              <a:rPr lang="en-GB" sz="2000" dirty="0">
                <a:solidFill>
                  <a:srgbClr val="294E56"/>
                </a:solidFill>
              </a:rPr>
              <a:t>Simon </a:t>
            </a:r>
            <a:r>
              <a:rPr lang="en-GB" sz="2000" dirty="0" err="1">
                <a:solidFill>
                  <a:srgbClr val="294E56"/>
                </a:solidFill>
              </a:rPr>
              <a:t>Zadek</a:t>
            </a:r>
            <a:r>
              <a:rPr lang="en-GB" sz="2000" dirty="0">
                <a:solidFill>
                  <a:srgbClr val="294E56"/>
                </a:solidFill>
              </a:rPr>
              <a:t>, Finance 4 Biodiversity</a:t>
            </a:r>
          </a:p>
          <a:p>
            <a:endParaRPr lang="en-GB" sz="2000" dirty="0">
              <a:solidFill>
                <a:srgbClr val="294E56"/>
              </a:solidFill>
            </a:endParaRPr>
          </a:p>
          <a:p>
            <a:r>
              <a:rPr lang="en-US" sz="2000" b="1" dirty="0">
                <a:solidFill>
                  <a:srgbClr val="294E56"/>
                </a:solidFill>
              </a:rPr>
              <a:t>“This is the first time I’ve heard such open and positive remarks from the European Central Bank” </a:t>
            </a:r>
            <a:r>
              <a:rPr lang="en-US" sz="2000" dirty="0">
                <a:solidFill>
                  <a:srgbClr val="294E56"/>
                </a:solidFill>
              </a:rPr>
              <a:t>Martin Spolc, DG FISMA, European Commission - referring to a Finance Impact Hub Roundtable. </a:t>
            </a:r>
          </a:p>
          <a:p>
            <a:endParaRPr lang="en-US" sz="2000" dirty="0">
              <a:solidFill>
                <a:srgbClr val="294E56"/>
              </a:solidFill>
            </a:endParaRPr>
          </a:p>
          <a:p>
            <a:r>
              <a:rPr lang="en-US" sz="2000" b="1" dirty="0">
                <a:solidFill>
                  <a:srgbClr val="294E56"/>
                </a:solidFill>
              </a:rPr>
              <a:t>“Thank you deeply, looking forward to receiving further input” </a:t>
            </a:r>
            <a:r>
              <a:rPr lang="en-US" sz="2000" dirty="0">
                <a:solidFill>
                  <a:srgbClr val="294E56"/>
                </a:solidFill>
              </a:rPr>
              <a:t>MEP </a:t>
            </a:r>
            <a:r>
              <a:rPr lang="en-US" sz="2000" dirty="0" err="1">
                <a:solidFill>
                  <a:srgbClr val="294E56"/>
                </a:solidFill>
              </a:rPr>
              <a:t>Pislaru</a:t>
            </a:r>
            <a:r>
              <a:rPr lang="en-US" sz="2000" dirty="0">
                <a:solidFill>
                  <a:srgbClr val="294E56"/>
                </a:solidFill>
              </a:rPr>
              <a:t> – Lead Rapporteur in European Parliament on EU’s Recovery instrument </a:t>
            </a:r>
          </a:p>
          <a:p>
            <a:endParaRPr lang="en-US" sz="2000" b="1" dirty="0">
              <a:solidFill>
                <a:srgbClr val="294E56"/>
              </a:solidFill>
            </a:endParaRPr>
          </a:p>
        </p:txBody>
      </p:sp>
      <p:graphicFrame>
        <p:nvGraphicFramePr>
          <p:cNvPr id="18" name="Diagram 17">
            <a:extLst>
              <a:ext uri="{FF2B5EF4-FFF2-40B4-BE49-F238E27FC236}">
                <a16:creationId xmlns:a16="http://schemas.microsoft.com/office/drawing/2014/main" id="{0757435A-C5DA-4EC9-A7DD-5B865681C5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5606220"/>
              </p:ext>
            </p:extLst>
          </p:nvPr>
        </p:nvGraphicFramePr>
        <p:xfrm>
          <a:off x="-987526" y="129273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74306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359FA578-BFC9-4661-B38F-FFCC489971EB}"/>
              </a:ext>
            </a:extLst>
          </p:cNvPr>
          <p:cNvSpPr txBox="1"/>
          <p:nvPr/>
        </p:nvSpPr>
        <p:spPr>
          <a:xfrm>
            <a:off x="440607" y="677185"/>
            <a:ext cx="693448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>
                <a:solidFill>
                  <a:srgbClr val="294E56"/>
                </a:solidFill>
                <a:latin typeface="+mj-lt"/>
              </a:rPr>
              <a:t>WHAT’S NEXT? </a:t>
            </a:r>
            <a:endParaRPr lang="en-BE" sz="3400" b="1" dirty="0">
              <a:solidFill>
                <a:srgbClr val="294E56"/>
              </a:solidFill>
              <a:latin typeface="+mj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6C0195D-D3AE-4772-AD2F-B3308719556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611" r="11712"/>
          <a:stretch/>
        </p:blipFill>
        <p:spPr>
          <a:xfrm>
            <a:off x="6094213" y="782807"/>
            <a:ext cx="5656343" cy="529238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5B0782E-6090-4CFA-B581-CCC2E061DD71}"/>
              </a:ext>
            </a:extLst>
          </p:cNvPr>
          <p:cNvSpPr txBox="1"/>
          <p:nvPr/>
        </p:nvSpPr>
        <p:spPr>
          <a:xfrm>
            <a:off x="440607" y="1310253"/>
            <a:ext cx="5653605" cy="40934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b="1" dirty="0">
                <a:solidFill>
                  <a:srgbClr val="294E56"/>
                </a:solidFill>
              </a:rPr>
              <a:t>Build on the foundation of our curated, trusted and creative impact space </a:t>
            </a:r>
            <a:r>
              <a:rPr lang="en-US" sz="2000" dirty="0">
                <a:solidFill>
                  <a:srgbClr val="294E56"/>
                </a:solidFill>
              </a:rPr>
              <a:t>–</a:t>
            </a:r>
            <a:r>
              <a:rPr lang="en-GB" sz="2000" dirty="0">
                <a:solidFill>
                  <a:srgbClr val="294E56"/>
                </a:solidFill>
              </a:rPr>
              <a:t> creating a network of cha</a:t>
            </a:r>
            <a:r>
              <a:rPr lang="en-US" sz="2000" dirty="0" err="1">
                <a:solidFill>
                  <a:srgbClr val="294E56"/>
                </a:solidFill>
              </a:rPr>
              <a:t>nge</a:t>
            </a:r>
            <a:r>
              <a:rPr lang="en-US" sz="2000" dirty="0">
                <a:solidFill>
                  <a:srgbClr val="294E56"/>
                </a:solidFill>
              </a:rPr>
              <a:t> agents ready shift from financing change to fundamentally changing finance.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rgbClr val="294E56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solidFill>
                  <a:srgbClr val="294E56"/>
                </a:solidFill>
              </a:rPr>
              <a:t>Target our efforts on </a:t>
            </a:r>
            <a:r>
              <a:rPr lang="en-GB" sz="2000" b="1" dirty="0">
                <a:solidFill>
                  <a:srgbClr val="294E56"/>
                </a:solidFill>
              </a:rPr>
              <a:t>systems change levers necessary for </a:t>
            </a:r>
            <a:r>
              <a:rPr lang="en-US" sz="2000" b="1" dirty="0">
                <a:solidFill>
                  <a:srgbClr val="294E56"/>
                </a:solidFill>
              </a:rPr>
              <a:t>long-term transformational impact. </a:t>
            </a:r>
          </a:p>
          <a:p>
            <a:pPr marL="457200" indent="-457200">
              <a:buFont typeface="+mj-lt"/>
              <a:buAutoNum type="arabicPeriod"/>
            </a:pPr>
            <a:endParaRPr lang="en-US" sz="2000" b="1" dirty="0">
              <a:solidFill>
                <a:srgbClr val="294E56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294E56"/>
                </a:solidFill>
              </a:rPr>
              <a:t>Expanding beyond Europe to </a:t>
            </a:r>
            <a:r>
              <a:rPr lang="en-US" sz="2000" b="1" dirty="0">
                <a:solidFill>
                  <a:srgbClr val="294E56"/>
                </a:solidFill>
              </a:rPr>
              <a:t>leverage international systems change </a:t>
            </a:r>
            <a:r>
              <a:rPr lang="en-US" sz="2000" dirty="0">
                <a:solidFill>
                  <a:srgbClr val="294E56"/>
                </a:solidFill>
              </a:rPr>
              <a:t>– replicating processes and exchanging knowledge between Europe and elsewhere.</a:t>
            </a:r>
          </a:p>
        </p:txBody>
      </p:sp>
    </p:spTree>
    <p:extLst>
      <p:ext uri="{BB962C8B-B14F-4D97-AF65-F5344CB8AC3E}">
        <p14:creationId xmlns:p14="http://schemas.microsoft.com/office/powerpoint/2010/main" val="233770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</TotalTime>
  <Words>534</Words>
  <Application>Microsoft Office PowerPoint</Application>
  <PresentationFormat>Widescreen</PresentationFormat>
  <Paragraphs>50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van der Zande</dc:creator>
  <cp:lastModifiedBy>Tom Jess</cp:lastModifiedBy>
  <cp:revision>57</cp:revision>
  <dcterms:created xsi:type="dcterms:W3CDTF">2020-10-05T15:47:41Z</dcterms:created>
  <dcterms:modified xsi:type="dcterms:W3CDTF">2021-03-23T15:34:46Z</dcterms:modified>
</cp:coreProperties>
</file>